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Open Sans" panose="020B0606030504020204" pitchFamily="34" charset="0"/>
      <p:regular r:id="rId13"/>
      <p:bold r:id="rId14"/>
    </p:embeddedFont>
    <p:embeddedFont>
      <p:font typeface="Unbounded Bold" pitchFamily="2" charset="0"/>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6433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06987"/>
            <a:ext cx="7556421" cy="2934653"/>
          </a:xfrm>
          <a:prstGeom prst="rect">
            <a:avLst/>
          </a:prstGeom>
          <a:noFill/>
          <a:ln/>
        </p:spPr>
        <p:txBody>
          <a:bodyPr wrap="square" lIns="0" tIns="0" rIns="0" bIns="0" rtlCol="0" anchor="t"/>
          <a:lstStyle/>
          <a:p>
            <a:pPr marL="0" indent="0">
              <a:lnSpc>
                <a:spcPts val="7700"/>
              </a:lnSpc>
              <a:buNone/>
            </a:pPr>
            <a:r>
              <a:rPr lang="en-US" sz="6150" b="1" dirty="0">
                <a:solidFill>
                  <a:srgbClr val="333F70"/>
                </a:solidFill>
                <a:latin typeface="Unbounded Bold" pitchFamily="34" charset="0"/>
                <a:ea typeface="Unbounded Bold" pitchFamily="34" charset="-122"/>
                <a:cs typeface="Unbounded Bold" pitchFamily="34" charset="-120"/>
              </a:rPr>
              <a:t>Hospital Management </a:t>
            </a:r>
          </a:p>
          <a:p>
            <a:pPr marL="0" indent="0">
              <a:lnSpc>
                <a:spcPts val="7700"/>
              </a:lnSpc>
              <a:buNone/>
            </a:pPr>
            <a:r>
              <a:rPr lang="en-US" sz="6150" b="1" dirty="0">
                <a:solidFill>
                  <a:srgbClr val="333F70"/>
                </a:solidFill>
                <a:latin typeface="Unbounded Bold" pitchFamily="34" charset="0"/>
                <a:ea typeface="Unbounded Bold" pitchFamily="34" charset="-122"/>
              </a:rPr>
              <a:t>System</a:t>
            </a:r>
            <a:endParaRPr lang="en-US" sz="6150" dirty="0"/>
          </a:p>
        </p:txBody>
      </p:sp>
      <p:sp>
        <p:nvSpPr>
          <p:cNvPr id="5" name="Shape 2"/>
          <p:cNvSpPr/>
          <p:nvPr/>
        </p:nvSpPr>
        <p:spPr>
          <a:xfrm>
            <a:off x="793790" y="6242566"/>
            <a:ext cx="362903" cy="362903"/>
          </a:xfrm>
          <a:prstGeom prst="roundRect">
            <a:avLst>
              <a:gd name="adj" fmla="val 25194296"/>
            </a:avLst>
          </a:prstGeom>
          <a:noFill/>
          <a:ln w="7620">
            <a:solidFill>
              <a:srgbClr val="FFFFFF"/>
            </a:solidFill>
            <a:prstDash val="solid"/>
          </a:ln>
        </p:spPr>
        <p:txBody>
          <a:bodyPr/>
          <a:lstStyle/>
          <a:p>
            <a:endParaRPr lang="en-US"/>
          </a:p>
        </p:txBody>
      </p:sp>
      <p:sp>
        <p:nvSpPr>
          <p:cNvPr id="8" name="Text 0">
            <a:extLst>
              <a:ext uri="{FF2B5EF4-FFF2-40B4-BE49-F238E27FC236}">
                <a16:creationId xmlns:a16="http://schemas.microsoft.com/office/drawing/2014/main" id="{22257C89-CFF4-355C-4332-DE82BE3413DC}"/>
              </a:ext>
            </a:extLst>
          </p:cNvPr>
          <p:cNvSpPr/>
          <p:nvPr/>
        </p:nvSpPr>
        <p:spPr>
          <a:xfrm>
            <a:off x="468209" y="5517573"/>
            <a:ext cx="7556421" cy="1987242"/>
          </a:xfrm>
          <a:prstGeom prst="rect">
            <a:avLst/>
          </a:prstGeom>
          <a:noFill/>
          <a:ln/>
        </p:spPr>
        <p:txBody>
          <a:bodyPr wrap="square" lIns="0" tIns="0" rIns="0" bIns="0" rtlCol="0" anchor="t"/>
          <a:lstStyle/>
          <a:p>
            <a:pPr marL="0" indent="0">
              <a:lnSpc>
                <a:spcPts val="7700"/>
              </a:lnSpc>
              <a:buNone/>
            </a:pPr>
            <a:endParaRPr lang="en-US" dirty="0"/>
          </a:p>
        </p:txBody>
      </p:sp>
      <p:sp>
        <p:nvSpPr>
          <p:cNvPr id="9" name="Text 0">
            <a:extLst>
              <a:ext uri="{FF2B5EF4-FFF2-40B4-BE49-F238E27FC236}">
                <a16:creationId xmlns:a16="http://schemas.microsoft.com/office/drawing/2014/main" id="{BD0BBD4F-645C-FBF2-3FA5-07485F9ACFCF}"/>
              </a:ext>
            </a:extLst>
          </p:cNvPr>
          <p:cNvSpPr/>
          <p:nvPr/>
        </p:nvSpPr>
        <p:spPr>
          <a:xfrm>
            <a:off x="468208" y="5917114"/>
            <a:ext cx="7556421" cy="1460431"/>
          </a:xfrm>
          <a:prstGeom prst="rect">
            <a:avLst/>
          </a:prstGeom>
          <a:noFill/>
          <a:ln/>
        </p:spPr>
        <p:txBody>
          <a:bodyPr wrap="none" lIns="0" tIns="0" rIns="0" bIns="0" rtlCol="0" anchor="t"/>
          <a:lstStyle/>
          <a:p>
            <a:pPr marL="0" indent="0">
              <a:lnSpc>
                <a:spcPts val="5550"/>
              </a:lnSpc>
              <a:buNone/>
            </a:pPr>
            <a:r>
              <a:rPr lang="en-US" sz="2800" b="1" dirty="0">
                <a:solidFill>
                  <a:srgbClr val="333F70"/>
                </a:solidFill>
                <a:ea typeface="Unbounded Bold" pitchFamily="34" charset="-122"/>
                <a:cs typeface="Unbounded Bold" pitchFamily="34" charset="-120"/>
              </a:rPr>
              <a:t>By: Abdullah Hany, Ahmed Anwar, Ahmed Hazem</a:t>
            </a:r>
          </a:p>
          <a:p>
            <a:pPr marL="0" indent="0">
              <a:lnSpc>
                <a:spcPts val="5550"/>
              </a:lnSpc>
              <a:buNone/>
            </a:pPr>
            <a:r>
              <a:rPr lang="en-US" sz="2800" b="1" dirty="0">
                <a:solidFill>
                  <a:srgbClr val="333F70"/>
                </a:solidFill>
                <a:ea typeface="Unbounded Bold" pitchFamily="34" charset="-122"/>
              </a:rPr>
              <a:t>Ahmed Khaled, Ismail Mohamed</a:t>
            </a:r>
            <a:endParaRPr lang="en-US" sz="2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Text 0"/>
          <p:cNvSpPr/>
          <p:nvPr/>
        </p:nvSpPr>
        <p:spPr>
          <a:xfrm>
            <a:off x="793790" y="715923"/>
            <a:ext cx="13483319" cy="873886"/>
          </a:xfrm>
          <a:prstGeom prst="rect">
            <a:avLst/>
          </a:prstGeom>
          <a:noFill/>
          <a:ln/>
        </p:spPr>
        <p:txBody>
          <a:bodyPr wrap="squar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Future roadmap and enhancements</a:t>
            </a:r>
            <a:endParaRPr lang="en-US" sz="4450" dirty="0"/>
          </a:p>
        </p:txBody>
      </p:sp>
      <p:sp>
        <p:nvSpPr>
          <p:cNvPr id="5" name="Shape 1"/>
          <p:cNvSpPr/>
          <p:nvPr/>
        </p:nvSpPr>
        <p:spPr>
          <a:xfrm>
            <a:off x="1837438" y="2495031"/>
            <a:ext cx="3664863" cy="3128129"/>
          </a:xfrm>
          <a:prstGeom prst="roundRect">
            <a:avLst>
              <a:gd name="adj" fmla="val 3046"/>
            </a:avLst>
          </a:prstGeom>
          <a:solidFill>
            <a:srgbClr val="D6F5EE"/>
          </a:solidFill>
          <a:ln w="7620">
            <a:solidFill>
              <a:srgbClr val="BCDBD4"/>
            </a:solidFill>
            <a:prstDash val="solid"/>
          </a:ln>
        </p:spPr>
        <p:txBody>
          <a:bodyPr/>
          <a:lstStyle/>
          <a:p>
            <a:endParaRPr lang="en-US"/>
          </a:p>
        </p:txBody>
      </p:sp>
      <p:sp>
        <p:nvSpPr>
          <p:cNvPr id="6" name="Text 2"/>
          <p:cNvSpPr/>
          <p:nvPr/>
        </p:nvSpPr>
        <p:spPr>
          <a:xfrm>
            <a:off x="2071872" y="2729465"/>
            <a:ext cx="3195995" cy="106299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Integration with Electronic Health Records (EHR)</a:t>
            </a:r>
            <a:endParaRPr lang="en-US" sz="2200" dirty="0"/>
          </a:p>
        </p:txBody>
      </p:sp>
      <p:sp>
        <p:nvSpPr>
          <p:cNvPr id="7" name="Text 3"/>
          <p:cNvSpPr/>
          <p:nvPr/>
        </p:nvSpPr>
        <p:spPr>
          <a:xfrm>
            <a:off x="2071872" y="3928543"/>
            <a:ext cx="3195995" cy="1451610"/>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Seamless data exchange with EHR systems for comprehensive patient information.</a:t>
            </a:r>
            <a:endParaRPr lang="en-US" sz="1750" dirty="0"/>
          </a:p>
        </p:txBody>
      </p:sp>
      <p:sp>
        <p:nvSpPr>
          <p:cNvPr id="8" name="Shape 4"/>
          <p:cNvSpPr/>
          <p:nvPr/>
        </p:nvSpPr>
        <p:spPr>
          <a:xfrm>
            <a:off x="8821049" y="2473643"/>
            <a:ext cx="3664863" cy="3128129"/>
          </a:xfrm>
          <a:prstGeom prst="roundRect">
            <a:avLst>
              <a:gd name="adj" fmla="val 3046"/>
            </a:avLst>
          </a:prstGeom>
          <a:solidFill>
            <a:srgbClr val="D6F5EE"/>
          </a:solidFill>
          <a:ln w="7620">
            <a:solidFill>
              <a:srgbClr val="BCDBD4"/>
            </a:solidFill>
            <a:prstDash val="solid"/>
          </a:ln>
        </p:spPr>
        <p:txBody>
          <a:bodyPr/>
          <a:lstStyle/>
          <a:p>
            <a:endParaRPr lang="en-US"/>
          </a:p>
        </p:txBody>
      </p:sp>
      <p:sp>
        <p:nvSpPr>
          <p:cNvPr id="9" name="Text 5"/>
          <p:cNvSpPr/>
          <p:nvPr/>
        </p:nvSpPr>
        <p:spPr>
          <a:xfrm>
            <a:off x="9055483" y="2708077"/>
            <a:ext cx="3195995"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Mobile App Development</a:t>
            </a:r>
            <a:endParaRPr lang="en-US" sz="2200" dirty="0"/>
          </a:p>
        </p:txBody>
      </p:sp>
      <p:sp>
        <p:nvSpPr>
          <p:cNvPr id="10" name="Text 6"/>
          <p:cNvSpPr/>
          <p:nvPr/>
        </p:nvSpPr>
        <p:spPr>
          <a:xfrm>
            <a:off x="9055483" y="3552825"/>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A mobile app for patients to access their medical records, schedule appointments, and communicate with healthcare providers.</a:t>
            </a:r>
            <a:endParaRPr lang="en-US" sz="1750" dirty="0"/>
          </a:p>
        </p:txBody>
      </p:sp>
      <p:sp>
        <p:nvSpPr>
          <p:cNvPr id="11" name="Shape 7"/>
          <p:cNvSpPr/>
          <p:nvPr/>
        </p:nvSpPr>
        <p:spPr>
          <a:xfrm>
            <a:off x="3360345" y="5828586"/>
            <a:ext cx="7556421" cy="1685092"/>
          </a:xfrm>
          <a:prstGeom prst="roundRect">
            <a:avLst>
              <a:gd name="adj" fmla="val 5654"/>
            </a:avLst>
          </a:prstGeom>
          <a:solidFill>
            <a:srgbClr val="D6F5EE"/>
          </a:solidFill>
          <a:ln w="7620">
            <a:solidFill>
              <a:srgbClr val="BCDBD4"/>
            </a:solidFill>
            <a:prstDash val="solid"/>
          </a:ln>
        </p:spPr>
        <p:txBody>
          <a:bodyPr/>
          <a:lstStyle/>
          <a:p>
            <a:endParaRPr lang="en-US"/>
          </a:p>
        </p:txBody>
      </p:sp>
      <p:sp>
        <p:nvSpPr>
          <p:cNvPr id="12" name="Text 8"/>
          <p:cNvSpPr/>
          <p:nvPr/>
        </p:nvSpPr>
        <p:spPr>
          <a:xfrm>
            <a:off x="3594779" y="6063020"/>
            <a:ext cx="6435923"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Artificial Intelligence (AI) Integration</a:t>
            </a:r>
            <a:endParaRPr lang="en-US" sz="2200" dirty="0"/>
          </a:p>
        </p:txBody>
      </p:sp>
      <p:sp>
        <p:nvSpPr>
          <p:cNvPr id="13" name="Text 9"/>
          <p:cNvSpPr/>
          <p:nvPr/>
        </p:nvSpPr>
        <p:spPr>
          <a:xfrm>
            <a:off x="3594779" y="6553438"/>
            <a:ext cx="7087553"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Utilizing AI algorithms for predictive analytics, patient risk assessment, and personalized care recommendations.</a:t>
            </a:r>
            <a:endParaRPr lang="en-US" sz="1750" dirty="0"/>
          </a:p>
        </p:txBody>
      </p:sp>
      <p:sp>
        <p:nvSpPr>
          <p:cNvPr id="14" name="Rectangle 13">
            <a:extLst>
              <a:ext uri="{FF2B5EF4-FFF2-40B4-BE49-F238E27FC236}">
                <a16:creationId xmlns:a16="http://schemas.microsoft.com/office/drawing/2014/main" id="{7E0F9709-F82B-A598-BE0C-1BB5FEBCAD06}"/>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83488" y="2327434"/>
            <a:ext cx="4919305" cy="3574733"/>
          </a:xfrm>
          <a:prstGeom prst="rect">
            <a:avLst/>
          </a:prstGeom>
        </p:spPr>
      </p:pic>
      <p:sp>
        <p:nvSpPr>
          <p:cNvPr id="4" name="Text 0"/>
          <p:cNvSpPr/>
          <p:nvPr/>
        </p:nvSpPr>
        <p:spPr>
          <a:xfrm>
            <a:off x="6280190" y="1102519"/>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About our team</a:t>
            </a:r>
            <a:endParaRPr lang="en-US" sz="4450" dirty="0"/>
          </a:p>
        </p:txBody>
      </p:sp>
      <p:sp>
        <p:nvSpPr>
          <p:cNvPr id="5" name="Shape 1"/>
          <p:cNvSpPr/>
          <p:nvPr/>
        </p:nvSpPr>
        <p:spPr>
          <a:xfrm>
            <a:off x="6280190" y="2406610"/>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6" name="Text 2"/>
          <p:cNvSpPr/>
          <p:nvPr/>
        </p:nvSpPr>
        <p:spPr>
          <a:xfrm>
            <a:off x="6446877" y="2491621"/>
            <a:ext cx="176927"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7" name="Text 3"/>
          <p:cNvSpPr/>
          <p:nvPr/>
        </p:nvSpPr>
        <p:spPr>
          <a:xfrm>
            <a:off x="7017306" y="2406610"/>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Experienced Developers</a:t>
            </a:r>
            <a:endParaRPr lang="en-US" sz="2200" dirty="0"/>
          </a:p>
        </p:txBody>
      </p:sp>
      <p:sp>
        <p:nvSpPr>
          <p:cNvPr id="8" name="Text 4"/>
          <p:cNvSpPr/>
          <p:nvPr/>
        </p:nvSpPr>
        <p:spPr>
          <a:xfrm>
            <a:off x="7017306" y="3251359"/>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Our team comprises seasoned software engineers specializing in ASP.NET Core, MVC, and database management.</a:t>
            </a:r>
            <a:endParaRPr lang="en-US" sz="1750" dirty="0"/>
          </a:p>
        </p:txBody>
      </p:sp>
      <p:sp>
        <p:nvSpPr>
          <p:cNvPr id="9" name="Shape 5"/>
          <p:cNvSpPr/>
          <p:nvPr/>
        </p:nvSpPr>
        <p:spPr>
          <a:xfrm>
            <a:off x="10171867" y="2406610"/>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10" name="Text 6"/>
          <p:cNvSpPr/>
          <p:nvPr/>
        </p:nvSpPr>
        <p:spPr>
          <a:xfrm>
            <a:off x="10284976" y="2491621"/>
            <a:ext cx="284083"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1" name="Text 7"/>
          <p:cNvSpPr/>
          <p:nvPr/>
        </p:nvSpPr>
        <p:spPr>
          <a:xfrm>
            <a:off x="10908983" y="2406610"/>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Domain Expertise</a:t>
            </a:r>
            <a:endParaRPr lang="en-US" sz="2200" dirty="0"/>
          </a:p>
        </p:txBody>
      </p:sp>
      <p:sp>
        <p:nvSpPr>
          <p:cNvPr id="12" name="Text 8"/>
          <p:cNvSpPr/>
          <p:nvPr/>
        </p:nvSpPr>
        <p:spPr>
          <a:xfrm>
            <a:off x="10908983" y="3251359"/>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We have deep understanding of healthcare processes, ensuring the application meets real-world hospital needs.</a:t>
            </a:r>
            <a:endParaRPr lang="en-US" sz="1750" dirty="0"/>
          </a:p>
        </p:txBody>
      </p:sp>
      <p:sp>
        <p:nvSpPr>
          <p:cNvPr id="13" name="Shape 9"/>
          <p:cNvSpPr/>
          <p:nvPr/>
        </p:nvSpPr>
        <p:spPr>
          <a:xfrm>
            <a:off x="6280190" y="5910739"/>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14" name="Text 10"/>
          <p:cNvSpPr/>
          <p:nvPr/>
        </p:nvSpPr>
        <p:spPr>
          <a:xfrm>
            <a:off x="6392585" y="5995749"/>
            <a:ext cx="285512"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5" name="Text 11"/>
          <p:cNvSpPr/>
          <p:nvPr/>
        </p:nvSpPr>
        <p:spPr>
          <a:xfrm>
            <a:off x="7017306" y="5910739"/>
            <a:ext cx="4005739"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Passion for Innovation</a:t>
            </a:r>
            <a:endParaRPr lang="en-US" sz="2200" dirty="0"/>
          </a:p>
        </p:txBody>
      </p:sp>
      <p:sp>
        <p:nvSpPr>
          <p:cNvPr id="16" name="Text 12"/>
          <p:cNvSpPr/>
          <p:nvPr/>
        </p:nvSpPr>
        <p:spPr>
          <a:xfrm>
            <a:off x="7017306" y="6401157"/>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We are committed to delivering a cutting-edge solution that enhances patient care and administrative efficiency.</a:t>
            </a:r>
            <a:endParaRPr lang="en-US" sz="1750" dirty="0"/>
          </a:p>
        </p:txBody>
      </p:sp>
      <p:sp>
        <p:nvSpPr>
          <p:cNvPr id="17" name="Rectangle 16">
            <a:extLst>
              <a:ext uri="{FF2B5EF4-FFF2-40B4-BE49-F238E27FC236}">
                <a16:creationId xmlns:a16="http://schemas.microsoft.com/office/drawing/2014/main" id="{650E427C-C247-1D34-3C9E-ED6913B8CCC8}"/>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3874" y="1255395"/>
            <a:ext cx="7649051" cy="1334929"/>
          </a:xfrm>
          <a:prstGeom prst="rect">
            <a:avLst/>
          </a:prstGeom>
          <a:noFill/>
          <a:ln/>
        </p:spPr>
        <p:txBody>
          <a:bodyPr wrap="square" lIns="0" tIns="0" rIns="0" bIns="0" rtlCol="0" anchor="t"/>
          <a:lstStyle/>
          <a:p>
            <a:pPr marL="0" indent="0">
              <a:lnSpc>
                <a:spcPts val="5250"/>
              </a:lnSpc>
              <a:buNone/>
            </a:pPr>
            <a:r>
              <a:rPr lang="en-US" sz="4200" b="1" dirty="0">
                <a:solidFill>
                  <a:srgbClr val="333F70"/>
                </a:solidFill>
                <a:latin typeface="Unbounded Bold" pitchFamily="34" charset="0"/>
                <a:ea typeface="Unbounded Bold" pitchFamily="34" charset="-122"/>
                <a:cs typeface="Unbounded Bold" pitchFamily="34" charset="-120"/>
              </a:rPr>
              <a:t>The need for a hospital management system</a:t>
            </a:r>
            <a:endParaRPr lang="en-US" sz="4200" dirty="0"/>
          </a:p>
        </p:txBody>
      </p:sp>
      <p:sp>
        <p:nvSpPr>
          <p:cNvPr id="4" name="Shape 1"/>
          <p:cNvSpPr/>
          <p:nvPr/>
        </p:nvSpPr>
        <p:spPr>
          <a:xfrm>
            <a:off x="6233874" y="2910602"/>
            <a:ext cx="3717846" cy="2262664"/>
          </a:xfrm>
          <a:prstGeom prst="roundRect">
            <a:avLst>
              <a:gd name="adj" fmla="val 3964"/>
            </a:avLst>
          </a:prstGeom>
          <a:solidFill>
            <a:srgbClr val="D6F5EE"/>
          </a:solidFill>
          <a:ln w="7620">
            <a:solidFill>
              <a:srgbClr val="BCDBD4"/>
            </a:solidFill>
            <a:prstDash val="solid"/>
          </a:ln>
        </p:spPr>
        <p:txBody>
          <a:bodyPr/>
          <a:lstStyle/>
          <a:p>
            <a:endParaRPr lang="en-US"/>
          </a:p>
        </p:txBody>
      </p:sp>
      <p:sp>
        <p:nvSpPr>
          <p:cNvPr id="5" name="Text 2"/>
          <p:cNvSpPr/>
          <p:nvPr/>
        </p:nvSpPr>
        <p:spPr>
          <a:xfrm>
            <a:off x="6454973" y="3131701"/>
            <a:ext cx="2854523" cy="333613"/>
          </a:xfrm>
          <a:prstGeom prst="rect">
            <a:avLst/>
          </a:prstGeom>
          <a:noFill/>
          <a:ln/>
        </p:spPr>
        <p:txBody>
          <a:bodyPr wrap="none" lIns="0" tIns="0" rIns="0" bIns="0" rtlCol="0" anchor="t"/>
          <a:lstStyle/>
          <a:p>
            <a:pPr marL="0" indent="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Centralized Data</a:t>
            </a:r>
            <a:endParaRPr lang="en-US" sz="2100" dirty="0"/>
          </a:p>
        </p:txBody>
      </p:sp>
      <p:sp>
        <p:nvSpPr>
          <p:cNvPr id="6" name="Text 3"/>
          <p:cNvSpPr/>
          <p:nvPr/>
        </p:nvSpPr>
        <p:spPr>
          <a:xfrm>
            <a:off x="6454973" y="3593425"/>
            <a:ext cx="3275648" cy="1025128"/>
          </a:xfrm>
          <a:prstGeom prst="rect">
            <a:avLst/>
          </a:prstGeom>
          <a:noFill/>
          <a:ln/>
        </p:spPr>
        <p:txBody>
          <a:bodyPr wrap="square" lIns="0" tIns="0" rIns="0" bIns="0" rtlCol="0" anchor="t"/>
          <a:lstStyle/>
          <a:p>
            <a:pPr marL="0" indent="0">
              <a:lnSpc>
                <a:spcPts val="2650"/>
              </a:lnSpc>
              <a:buNone/>
            </a:pPr>
            <a:r>
              <a:rPr lang="en-US" sz="1650" dirty="0">
                <a:solidFill>
                  <a:srgbClr val="333F70"/>
                </a:solidFill>
                <a:latin typeface="Open Sans" pitchFamily="34" charset="0"/>
                <a:ea typeface="Open Sans" pitchFamily="34" charset="-122"/>
                <a:cs typeface="Open Sans" pitchFamily="34" charset="-120"/>
              </a:rPr>
              <a:t>Consolidates patient records, appointments, and medical information for easy access.</a:t>
            </a:r>
            <a:endParaRPr lang="en-US" sz="1650" dirty="0"/>
          </a:p>
        </p:txBody>
      </p:sp>
      <p:sp>
        <p:nvSpPr>
          <p:cNvPr id="7" name="Shape 4"/>
          <p:cNvSpPr/>
          <p:nvPr/>
        </p:nvSpPr>
        <p:spPr>
          <a:xfrm>
            <a:off x="10165199" y="2910602"/>
            <a:ext cx="3717846" cy="2262664"/>
          </a:xfrm>
          <a:prstGeom prst="roundRect">
            <a:avLst>
              <a:gd name="adj" fmla="val 3964"/>
            </a:avLst>
          </a:prstGeom>
          <a:solidFill>
            <a:srgbClr val="D6F5EE"/>
          </a:solidFill>
          <a:ln w="7620">
            <a:solidFill>
              <a:srgbClr val="BCDBD4"/>
            </a:solidFill>
            <a:prstDash val="solid"/>
          </a:ln>
        </p:spPr>
        <p:txBody>
          <a:bodyPr/>
          <a:lstStyle/>
          <a:p>
            <a:endParaRPr lang="en-US"/>
          </a:p>
        </p:txBody>
      </p:sp>
      <p:sp>
        <p:nvSpPr>
          <p:cNvPr id="8" name="Text 5"/>
          <p:cNvSpPr/>
          <p:nvPr/>
        </p:nvSpPr>
        <p:spPr>
          <a:xfrm>
            <a:off x="10386298" y="3131701"/>
            <a:ext cx="3275648" cy="667226"/>
          </a:xfrm>
          <a:prstGeom prst="rect">
            <a:avLst/>
          </a:prstGeom>
          <a:noFill/>
          <a:ln/>
        </p:spPr>
        <p:txBody>
          <a:bodyPr wrap="square" lIns="0" tIns="0" rIns="0" bIns="0" rtlCol="0" anchor="t"/>
          <a:lstStyle/>
          <a:p>
            <a:pPr marL="0" indent="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Improved Efficiency</a:t>
            </a:r>
            <a:endParaRPr lang="en-US" sz="2100" dirty="0"/>
          </a:p>
        </p:txBody>
      </p:sp>
      <p:sp>
        <p:nvSpPr>
          <p:cNvPr id="9" name="Text 6"/>
          <p:cNvSpPr/>
          <p:nvPr/>
        </p:nvSpPr>
        <p:spPr>
          <a:xfrm>
            <a:off x="10386298" y="3927038"/>
            <a:ext cx="3275648" cy="1025128"/>
          </a:xfrm>
          <a:prstGeom prst="rect">
            <a:avLst/>
          </a:prstGeom>
          <a:noFill/>
          <a:ln/>
        </p:spPr>
        <p:txBody>
          <a:bodyPr wrap="square" lIns="0" tIns="0" rIns="0" bIns="0" rtlCol="0" anchor="t"/>
          <a:lstStyle/>
          <a:p>
            <a:pPr marL="0" indent="0">
              <a:lnSpc>
                <a:spcPts val="2650"/>
              </a:lnSpc>
              <a:buNone/>
            </a:pPr>
            <a:r>
              <a:rPr lang="en-US" sz="1650" dirty="0">
                <a:solidFill>
                  <a:srgbClr val="333F70"/>
                </a:solidFill>
                <a:latin typeface="Open Sans" pitchFamily="34" charset="0"/>
                <a:ea typeface="Open Sans" pitchFamily="34" charset="-122"/>
                <a:cs typeface="Open Sans" pitchFamily="34" charset="-120"/>
              </a:rPr>
              <a:t>Automates tasks, reduces paperwork, and streamlines administrative processes.</a:t>
            </a:r>
            <a:endParaRPr lang="en-US" sz="1650" dirty="0"/>
          </a:p>
        </p:txBody>
      </p:sp>
      <p:sp>
        <p:nvSpPr>
          <p:cNvPr id="10" name="Shape 7"/>
          <p:cNvSpPr/>
          <p:nvPr/>
        </p:nvSpPr>
        <p:spPr>
          <a:xfrm>
            <a:off x="6233874" y="5386745"/>
            <a:ext cx="7649051" cy="1587341"/>
          </a:xfrm>
          <a:prstGeom prst="roundRect">
            <a:avLst>
              <a:gd name="adj" fmla="val 5651"/>
            </a:avLst>
          </a:prstGeom>
          <a:solidFill>
            <a:srgbClr val="D6F5EE"/>
          </a:solidFill>
          <a:ln w="7620">
            <a:solidFill>
              <a:srgbClr val="BCDBD4"/>
            </a:solidFill>
            <a:prstDash val="solid"/>
          </a:ln>
        </p:spPr>
        <p:txBody>
          <a:bodyPr/>
          <a:lstStyle/>
          <a:p>
            <a:endParaRPr lang="en-US"/>
          </a:p>
        </p:txBody>
      </p:sp>
      <p:sp>
        <p:nvSpPr>
          <p:cNvPr id="11" name="Text 8"/>
          <p:cNvSpPr/>
          <p:nvPr/>
        </p:nvSpPr>
        <p:spPr>
          <a:xfrm>
            <a:off x="6454973" y="5607844"/>
            <a:ext cx="4441031" cy="333613"/>
          </a:xfrm>
          <a:prstGeom prst="rect">
            <a:avLst/>
          </a:prstGeom>
          <a:noFill/>
          <a:ln/>
        </p:spPr>
        <p:txBody>
          <a:bodyPr wrap="none" lIns="0" tIns="0" rIns="0" bIns="0" rtlCol="0" anchor="t"/>
          <a:lstStyle/>
          <a:p>
            <a:pPr marL="0" indent="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Enhanced Communication</a:t>
            </a:r>
            <a:endParaRPr lang="en-US" sz="2100" dirty="0"/>
          </a:p>
        </p:txBody>
      </p:sp>
      <p:sp>
        <p:nvSpPr>
          <p:cNvPr id="12" name="Text 9"/>
          <p:cNvSpPr/>
          <p:nvPr/>
        </p:nvSpPr>
        <p:spPr>
          <a:xfrm>
            <a:off x="6454973" y="6069568"/>
            <a:ext cx="7206853" cy="683419"/>
          </a:xfrm>
          <a:prstGeom prst="rect">
            <a:avLst/>
          </a:prstGeom>
          <a:noFill/>
          <a:ln/>
        </p:spPr>
        <p:txBody>
          <a:bodyPr wrap="square" lIns="0" tIns="0" rIns="0" bIns="0" rtlCol="0" anchor="t"/>
          <a:lstStyle/>
          <a:p>
            <a:pPr marL="0" indent="0">
              <a:lnSpc>
                <a:spcPts val="2650"/>
              </a:lnSpc>
              <a:buNone/>
            </a:pPr>
            <a:r>
              <a:rPr lang="en-US" sz="1650" dirty="0">
                <a:solidFill>
                  <a:srgbClr val="333F70"/>
                </a:solidFill>
                <a:latin typeface="Open Sans" pitchFamily="34" charset="0"/>
                <a:ea typeface="Open Sans" pitchFamily="34" charset="-122"/>
                <a:cs typeface="Open Sans" pitchFamily="34" charset="-120"/>
              </a:rPr>
              <a:t>Facilitates seamless communication among staff, patients, and medical professionals.</a:t>
            </a:r>
            <a:endParaRPr lang="en-US" sz="1650" dirty="0"/>
          </a:p>
        </p:txBody>
      </p:sp>
      <p:sp>
        <p:nvSpPr>
          <p:cNvPr id="13" name="Rectangle 12">
            <a:extLst>
              <a:ext uri="{FF2B5EF4-FFF2-40B4-BE49-F238E27FC236}">
                <a16:creationId xmlns:a16="http://schemas.microsoft.com/office/drawing/2014/main" id="{1C0A2CD9-063B-9AE5-14B3-4DD269E94924}"/>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4376" y="855821"/>
            <a:ext cx="10045779" cy="646748"/>
          </a:xfrm>
          <a:prstGeom prst="rect">
            <a:avLst/>
          </a:prstGeom>
          <a:noFill/>
          <a:ln/>
        </p:spPr>
        <p:txBody>
          <a:bodyPr wrap="none" lIns="0" tIns="0" rIns="0" bIns="0" rtlCol="0" anchor="t"/>
          <a:lstStyle/>
          <a:p>
            <a:pPr marL="0" indent="0">
              <a:lnSpc>
                <a:spcPts val="5050"/>
              </a:lnSpc>
              <a:buNone/>
            </a:pPr>
            <a:r>
              <a:rPr lang="en-US" sz="4050" b="1" dirty="0">
                <a:solidFill>
                  <a:srgbClr val="333F70"/>
                </a:solidFill>
                <a:latin typeface="Unbounded Bold" pitchFamily="34" charset="0"/>
                <a:ea typeface="Unbounded Bold" pitchFamily="34" charset="-122"/>
                <a:cs typeface="Unbounded Bold" pitchFamily="34" charset="-120"/>
              </a:rPr>
              <a:t>Key features of our application</a:t>
            </a:r>
            <a:endParaRPr lang="en-US" sz="4050" dirty="0"/>
          </a:p>
        </p:txBody>
      </p:sp>
      <p:sp>
        <p:nvSpPr>
          <p:cNvPr id="3" name="Text 1"/>
          <p:cNvSpPr/>
          <p:nvPr/>
        </p:nvSpPr>
        <p:spPr>
          <a:xfrm>
            <a:off x="724376" y="2019895"/>
            <a:ext cx="3475673" cy="323374"/>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Patient Management</a:t>
            </a:r>
            <a:endParaRPr lang="en-US" sz="2000" dirty="0"/>
          </a:p>
        </p:txBody>
      </p:sp>
      <p:sp>
        <p:nvSpPr>
          <p:cNvPr id="4" name="Text 2"/>
          <p:cNvSpPr/>
          <p:nvPr/>
        </p:nvSpPr>
        <p:spPr>
          <a:xfrm>
            <a:off x="724376" y="2550200"/>
            <a:ext cx="4056698" cy="2981087"/>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Comprehensive patient profiles, medical history, and treatment plans. Our application provides a centralized repository for all patient-related information, enabling healthcare professionals to access essential details quickly and efficiently. This feature streamlines patient care coordination and facilitates informed decision-making.</a:t>
            </a:r>
            <a:endParaRPr lang="en-US" sz="1600" dirty="0"/>
          </a:p>
        </p:txBody>
      </p:sp>
      <p:sp>
        <p:nvSpPr>
          <p:cNvPr id="5" name="Text 3"/>
          <p:cNvSpPr/>
          <p:nvPr/>
        </p:nvSpPr>
        <p:spPr>
          <a:xfrm>
            <a:off x="5293757" y="2019895"/>
            <a:ext cx="4035504" cy="323374"/>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Appointment Scheduling</a:t>
            </a:r>
            <a:endParaRPr lang="en-US" sz="2000" dirty="0"/>
          </a:p>
        </p:txBody>
      </p:sp>
      <p:sp>
        <p:nvSpPr>
          <p:cNvPr id="6" name="Text 4"/>
          <p:cNvSpPr/>
          <p:nvPr/>
        </p:nvSpPr>
        <p:spPr>
          <a:xfrm>
            <a:off x="5293757" y="2550200"/>
            <a:ext cx="4056698" cy="3643551"/>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Automated appointment scheduling, reminders, and online booking options. The application automates appointment scheduling, eliminating manual processes and reducing errors. It also sends timely reminders to patients, improving appointment attendance and minimizing no-shows. Moreover, patients can conveniently book appointments online, enhancing access to care and reducing wait times.</a:t>
            </a:r>
            <a:endParaRPr lang="en-US" sz="1600" dirty="0"/>
          </a:p>
        </p:txBody>
      </p:sp>
      <p:sp>
        <p:nvSpPr>
          <p:cNvPr id="7" name="Text 5"/>
          <p:cNvSpPr/>
          <p:nvPr/>
        </p:nvSpPr>
        <p:spPr>
          <a:xfrm>
            <a:off x="9863137" y="2019895"/>
            <a:ext cx="3938826" cy="323374"/>
          </a:xfrm>
          <a:prstGeom prst="rect">
            <a:avLst/>
          </a:prstGeom>
          <a:noFill/>
          <a:ln/>
        </p:spPr>
        <p:txBody>
          <a:bodyPr wrap="none" lIns="0" tIns="0" rIns="0" bIns="0" rtlCol="0" anchor="t"/>
          <a:lstStyle/>
          <a:p>
            <a:pPr marL="0" indent="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Reporting and Analytics</a:t>
            </a:r>
            <a:endParaRPr lang="en-US" sz="2000" dirty="0"/>
          </a:p>
        </p:txBody>
      </p:sp>
      <p:sp>
        <p:nvSpPr>
          <p:cNvPr id="8" name="Text 6"/>
          <p:cNvSpPr/>
          <p:nvPr/>
        </p:nvSpPr>
        <p:spPr>
          <a:xfrm>
            <a:off x="9863137" y="2550200"/>
            <a:ext cx="4056698" cy="4637246"/>
          </a:xfrm>
          <a:prstGeom prst="rect">
            <a:avLst/>
          </a:prstGeom>
          <a:noFill/>
          <a:ln/>
        </p:spPr>
        <p:txBody>
          <a:bodyPr wrap="square" lIns="0" tIns="0" rIns="0" bIns="0" rtlCol="0" anchor="t"/>
          <a:lstStyle/>
          <a:p>
            <a:pPr marL="0" indent="0">
              <a:lnSpc>
                <a:spcPts val="2600"/>
              </a:lnSpc>
              <a:buNone/>
            </a:pPr>
            <a:r>
              <a:rPr lang="en-US" sz="1600" dirty="0">
                <a:solidFill>
                  <a:srgbClr val="333F70"/>
                </a:solidFill>
                <a:latin typeface="Open Sans" pitchFamily="34" charset="0"/>
                <a:ea typeface="Open Sans" pitchFamily="34" charset="-122"/>
                <a:cs typeface="Open Sans" pitchFamily="34" charset="-120"/>
              </a:rPr>
              <a:t>Real-time dashboards, performance tracking, and customizable reports. The application offers robust reporting and analytics capabilities. Real-time dashboards provide insights into key performance indicators, facilitating informed decision-making. It also enables customizable reports, allowing users to generate tailored data visualizations for specific needs. The platform's analytical features empower healthcare organizations to track trends, identify areas for improvement, and optimize resource allocation.</a:t>
            </a:r>
            <a:endParaRPr lang="en-US" sz="1600" dirty="0"/>
          </a:p>
        </p:txBody>
      </p:sp>
      <p:sp>
        <p:nvSpPr>
          <p:cNvPr id="9" name="Rectangle 8">
            <a:extLst>
              <a:ext uri="{FF2B5EF4-FFF2-40B4-BE49-F238E27FC236}">
                <a16:creationId xmlns:a16="http://schemas.microsoft.com/office/drawing/2014/main" id="{032E754B-0B85-EDB2-D46A-FF89D57B1F58}"/>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2344222"/>
          </a:xfrm>
          <a:prstGeom prst="rect">
            <a:avLst/>
          </a:prstGeom>
          <a:solidFill>
            <a:srgbClr val="E5E0DF"/>
          </a:solidFill>
          <a:ln/>
        </p:spPr>
        <p:txBody>
          <a:bodyPr/>
          <a:lstStyle/>
          <a:p>
            <a:endParaRPr lang="en-US"/>
          </a:p>
        </p:txBody>
      </p:sp>
      <p:pic>
        <p:nvPicPr>
          <p:cNvPr id="3" name="Image 0" descr="preencoded.png"/>
          <p:cNvPicPr>
            <a:picLocks noChangeAspect="1"/>
          </p:cNvPicPr>
          <p:nvPr/>
        </p:nvPicPr>
        <p:blipFill>
          <a:blip r:embed="rId3"/>
          <a:stretch>
            <a:fillRect/>
          </a:stretch>
        </p:blipFill>
        <p:spPr>
          <a:xfrm>
            <a:off x="0" y="0"/>
            <a:ext cx="14630400" cy="2344222"/>
          </a:xfrm>
          <a:prstGeom prst="rect">
            <a:avLst/>
          </a:prstGeom>
        </p:spPr>
      </p:pic>
      <p:sp>
        <p:nvSpPr>
          <p:cNvPr id="4" name="Text 1"/>
          <p:cNvSpPr/>
          <p:nvPr/>
        </p:nvSpPr>
        <p:spPr>
          <a:xfrm>
            <a:off x="656392" y="2860715"/>
            <a:ext cx="13317617" cy="1172051"/>
          </a:xfrm>
          <a:prstGeom prst="rect">
            <a:avLst/>
          </a:prstGeom>
          <a:noFill/>
          <a:ln/>
        </p:spPr>
        <p:txBody>
          <a:bodyPr wrap="square" lIns="0" tIns="0" rIns="0" bIns="0" rtlCol="0" anchor="t"/>
          <a:lstStyle/>
          <a:p>
            <a:pPr marL="0" indent="0">
              <a:lnSpc>
                <a:spcPts val="4600"/>
              </a:lnSpc>
              <a:buNone/>
            </a:pPr>
            <a:r>
              <a:rPr lang="en-US" sz="3650" b="1" dirty="0">
                <a:solidFill>
                  <a:srgbClr val="333F70"/>
                </a:solidFill>
                <a:latin typeface="Unbounded Bold" pitchFamily="34" charset="0"/>
                <a:ea typeface="Unbounded Bold" pitchFamily="34" charset="-122"/>
                <a:cs typeface="Unbounded Bold" pitchFamily="34" charset="-120"/>
              </a:rPr>
              <a:t>Leveraging ASP.NET Core and the MVC pattern</a:t>
            </a:r>
            <a:endParaRPr lang="en-US" sz="3650" dirty="0"/>
          </a:p>
        </p:txBody>
      </p:sp>
      <p:sp>
        <p:nvSpPr>
          <p:cNvPr id="5" name="Shape 2"/>
          <p:cNvSpPr/>
          <p:nvPr/>
        </p:nvSpPr>
        <p:spPr>
          <a:xfrm>
            <a:off x="656392" y="6163508"/>
            <a:ext cx="13317617" cy="22860"/>
          </a:xfrm>
          <a:prstGeom prst="roundRect">
            <a:avLst>
              <a:gd name="adj" fmla="val 344569"/>
            </a:avLst>
          </a:prstGeom>
          <a:solidFill>
            <a:srgbClr val="BCDBD4"/>
          </a:solidFill>
          <a:ln/>
        </p:spPr>
        <p:txBody>
          <a:bodyPr/>
          <a:lstStyle/>
          <a:p>
            <a:endParaRPr lang="en-US"/>
          </a:p>
        </p:txBody>
      </p:sp>
      <p:sp>
        <p:nvSpPr>
          <p:cNvPr id="6" name="Shape 3"/>
          <p:cNvSpPr/>
          <p:nvPr/>
        </p:nvSpPr>
        <p:spPr>
          <a:xfrm>
            <a:off x="3927396" y="5507117"/>
            <a:ext cx="22860" cy="656392"/>
          </a:xfrm>
          <a:prstGeom prst="roundRect">
            <a:avLst>
              <a:gd name="adj" fmla="val 344569"/>
            </a:avLst>
          </a:prstGeom>
          <a:solidFill>
            <a:srgbClr val="BCDBD4"/>
          </a:solidFill>
          <a:ln/>
        </p:spPr>
        <p:txBody>
          <a:bodyPr/>
          <a:lstStyle/>
          <a:p>
            <a:endParaRPr lang="en-US"/>
          </a:p>
        </p:txBody>
      </p:sp>
      <p:sp>
        <p:nvSpPr>
          <p:cNvPr id="7" name="Shape 4"/>
          <p:cNvSpPr/>
          <p:nvPr/>
        </p:nvSpPr>
        <p:spPr>
          <a:xfrm>
            <a:off x="3727847" y="5952530"/>
            <a:ext cx="421958" cy="421958"/>
          </a:xfrm>
          <a:prstGeom prst="roundRect">
            <a:avLst>
              <a:gd name="adj" fmla="val 18667"/>
            </a:avLst>
          </a:prstGeom>
          <a:solidFill>
            <a:srgbClr val="D6F5EE"/>
          </a:solidFill>
          <a:ln w="7620">
            <a:solidFill>
              <a:srgbClr val="BCDBD4"/>
            </a:solidFill>
            <a:prstDash val="solid"/>
          </a:ln>
        </p:spPr>
        <p:txBody>
          <a:bodyPr/>
          <a:lstStyle/>
          <a:p>
            <a:endParaRPr lang="en-US"/>
          </a:p>
        </p:txBody>
      </p:sp>
      <p:sp>
        <p:nvSpPr>
          <p:cNvPr id="8" name="Text 5"/>
          <p:cNvSpPr/>
          <p:nvPr/>
        </p:nvSpPr>
        <p:spPr>
          <a:xfrm>
            <a:off x="3865602" y="6022777"/>
            <a:ext cx="146328" cy="281345"/>
          </a:xfrm>
          <a:prstGeom prst="rect">
            <a:avLst/>
          </a:prstGeom>
          <a:noFill/>
          <a:ln/>
        </p:spPr>
        <p:txBody>
          <a:bodyPr wrap="none" lIns="0" tIns="0" rIns="0" bIns="0" rtlCol="0" anchor="t"/>
          <a:lstStyle/>
          <a:p>
            <a:pPr marL="0" indent="0" algn="ctr">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1</a:t>
            </a:r>
            <a:endParaRPr lang="en-US" sz="2200" dirty="0"/>
          </a:p>
        </p:txBody>
      </p:sp>
      <p:sp>
        <p:nvSpPr>
          <p:cNvPr id="9" name="Text 6"/>
          <p:cNvSpPr/>
          <p:nvPr/>
        </p:nvSpPr>
        <p:spPr>
          <a:xfrm>
            <a:off x="2766774" y="4313992"/>
            <a:ext cx="2344222" cy="293013"/>
          </a:xfrm>
          <a:prstGeom prst="rect">
            <a:avLst/>
          </a:prstGeom>
          <a:noFill/>
          <a:ln/>
        </p:spPr>
        <p:txBody>
          <a:bodyPr wrap="none" lIns="0" tIns="0" rIns="0" bIns="0" rtlCol="0" anchor="t"/>
          <a:lstStyle/>
          <a:p>
            <a:pPr marL="0" indent="0" algn="ctr">
              <a:lnSpc>
                <a:spcPts val="2300"/>
              </a:lnSpc>
              <a:buNone/>
            </a:pPr>
            <a:r>
              <a:rPr lang="en-US" sz="1800" b="1" dirty="0">
                <a:solidFill>
                  <a:srgbClr val="333F70"/>
                </a:solidFill>
                <a:latin typeface="Unbounded Bold" pitchFamily="34" charset="0"/>
                <a:ea typeface="Unbounded Bold" pitchFamily="34" charset="-122"/>
                <a:cs typeface="Unbounded Bold" pitchFamily="34" charset="-120"/>
              </a:rPr>
              <a:t>Model</a:t>
            </a:r>
            <a:endParaRPr lang="en-US" sz="1800" dirty="0"/>
          </a:p>
        </p:txBody>
      </p:sp>
      <p:sp>
        <p:nvSpPr>
          <p:cNvPr id="10" name="Text 7"/>
          <p:cNvSpPr/>
          <p:nvPr/>
        </p:nvSpPr>
        <p:spPr>
          <a:xfrm>
            <a:off x="843915" y="4719518"/>
            <a:ext cx="6189940" cy="600075"/>
          </a:xfrm>
          <a:prstGeom prst="rect">
            <a:avLst/>
          </a:prstGeom>
          <a:noFill/>
          <a:ln/>
        </p:spPr>
        <p:txBody>
          <a:bodyPr wrap="square" lIns="0" tIns="0" rIns="0" bIns="0" rtlCol="0" anchor="t"/>
          <a:lstStyle/>
          <a:p>
            <a:pPr marL="0" indent="0" algn="ctr">
              <a:lnSpc>
                <a:spcPts val="2350"/>
              </a:lnSpc>
              <a:buNone/>
            </a:pPr>
            <a:r>
              <a:rPr lang="en-US" sz="1450" dirty="0">
                <a:solidFill>
                  <a:srgbClr val="333F70"/>
                </a:solidFill>
                <a:latin typeface="Open Sans" pitchFamily="34" charset="0"/>
                <a:ea typeface="Open Sans" pitchFamily="34" charset="-122"/>
                <a:cs typeface="Open Sans" pitchFamily="34" charset="-120"/>
              </a:rPr>
              <a:t>Represents data and business logic, ensuring accurate data management.</a:t>
            </a:r>
            <a:endParaRPr lang="en-US" sz="1450" dirty="0"/>
          </a:p>
        </p:txBody>
      </p:sp>
      <p:sp>
        <p:nvSpPr>
          <p:cNvPr id="11" name="Shape 8"/>
          <p:cNvSpPr/>
          <p:nvPr/>
        </p:nvSpPr>
        <p:spPr>
          <a:xfrm>
            <a:off x="7303651" y="6163508"/>
            <a:ext cx="22860" cy="656392"/>
          </a:xfrm>
          <a:prstGeom prst="roundRect">
            <a:avLst>
              <a:gd name="adj" fmla="val 344569"/>
            </a:avLst>
          </a:prstGeom>
          <a:solidFill>
            <a:srgbClr val="BCDBD4"/>
          </a:solidFill>
          <a:ln/>
        </p:spPr>
        <p:txBody>
          <a:bodyPr/>
          <a:lstStyle/>
          <a:p>
            <a:endParaRPr lang="en-US"/>
          </a:p>
        </p:txBody>
      </p:sp>
      <p:sp>
        <p:nvSpPr>
          <p:cNvPr id="12" name="Shape 9"/>
          <p:cNvSpPr/>
          <p:nvPr/>
        </p:nvSpPr>
        <p:spPr>
          <a:xfrm>
            <a:off x="7104102" y="5952530"/>
            <a:ext cx="421958" cy="421958"/>
          </a:xfrm>
          <a:prstGeom prst="roundRect">
            <a:avLst>
              <a:gd name="adj" fmla="val 18667"/>
            </a:avLst>
          </a:prstGeom>
          <a:solidFill>
            <a:srgbClr val="D6F5EE"/>
          </a:solidFill>
          <a:ln w="7620">
            <a:solidFill>
              <a:srgbClr val="BCDBD4"/>
            </a:solidFill>
            <a:prstDash val="solid"/>
          </a:ln>
        </p:spPr>
        <p:txBody>
          <a:bodyPr/>
          <a:lstStyle/>
          <a:p>
            <a:endParaRPr lang="en-US"/>
          </a:p>
        </p:txBody>
      </p:sp>
      <p:sp>
        <p:nvSpPr>
          <p:cNvPr id="13" name="Text 10"/>
          <p:cNvSpPr/>
          <p:nvPr/>
        </p:nvSpPr>
        <p:spPr>
          <a:xfrm>
            <a:off x="7197566" y="6022777"/>
            <a:ext cx="234910" cy="281345"/>
          </a:xfrm>
          <a:prstGeom prst="rect">
            <a:avLst/>
          </a:prstGeom>
          <a:noFill/>
          <a:ln/>
        </p:spPr>
        <p:txBody>
          <a:bodyPr wrap="none" lIns="0" tIns="0" rIns="0" bIns="0" rtlCol="0" anchor="t"/>
          <a:lstStyle/>
          <a:p>
            <a:pPr marL="0" indent="0" algn="ctr">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2</a:t>
            </a:r>
            <a:endParaRPr lang="en-US" sz="2200" dirty="0"/>
          </a:p>
        </p:txBody>
      </p:sp>
      <p:sp>
        <p:nvSpPr>
          <p:cNvPr id="14" name="Text 11"/>
          <p:cNvSpPr/>
          <p:nvPr/>
        </p:nvSpPr>
        <p:spPr>
          <a:xfrm>
            <a:off x="6143030" y="7007423"/>
            <a:ext cx="2344222" cy="293013"/>
          </a:xfrm>
          <a:prstGeom prst="rect">
            <a:avLst/>
          </a:prstGeom>
          <a:noFill/>
          <a:ln/>
        </p:spPr>
        <p:txBody>
          <a:bodyPr wrap="none" lIns="0" tIns="0" rIns="0" bIns="0" rtlCol="0" anchor="t"/>
          <a:lstStyle/>
          <a:p>
            <a:pPr marL="0" indent="0" algn="ctr">
              <a:lnSpc>
                <a:spcPts val="2300"/>
              </a:lnSpc>
              <a:buNone/>
            </a:pPr>
            <a:r>
              <a:rPr lang="en-US" sz="1800" b="1" dirty="0">
                <a:solidFill>
                  <a:srgbClr val="333F70"/>
                </a:solidFill>
                <a:latin typeface="Unbounded Bold" pitchFamily="34" charset="0"/>
                <a:ea typeface="Unbounded Bold" pitchFamily="34" charset="-122"/>
                <a:cs typeface="Unbounded Bold" pitchFamily="34" charset="-120"/>
              </a:rPr>
              <a:t>View</a:t>
            </a:r>
            <a:endParaRPr lang="en-US" sz="1800" dirty="0"/>
          </a:p>
        </p:txBody>
      </p:sp>
      <p:sp>
        <p:nvSpPr>
          <p:cNvPr id="15" name="Text 12"/>
          <p:cNvSpPr/>
          <p:nvPr/>
        </p:nvSpPr>
        <p:spPr>
          <a:xfrm>
            <a:off x="4220170" y="7412950"/>
            <a:ext cx="6189940" cy="300038"/>
          </a:xfrm>
          <a:prstGeom prst="rect">
            <a:avLst/>
          </a:prstGeom>
          <a:noFill/>
          <a:ln/>
        </p:spPr>
        <p:txBody>
          <a:bodyPr wrap="none" lIns="0" tIns="0" rIns="0" bIns="0" rtlCol="0" anchor="t"/>
          <a:lstStyle/>
          <a:p>
            <a:pPr marL="0" indent="0" algn="ctr">
              <a:lnSpc>
                <a:spcPts val="2350"/>
              </a:lnSpc>
              <a:buNone/>
            </a:pPr>
            <a:r>
              <a:rPr lang="en-US" sz="1450" dirty="0">
                <a:solidFill>
                  <a:srgbClr val="333F70"/>
                </a:solidFill>
                <a:latin typeface="Open Sans" pitchFamily="34" charset="0"/>
                <a:ea typeface="Open Sans" pitchFamily="34" charset="-122"/>
                <a:cs typeface="Open Sans" pitchFamily="34" charset="-120"/>
              </a:rPr>
              <a:t>Presents data to the user, providing a user-friendly interface.</a:t>
            </a:r>
            <a:endParaRPr lang="en-US" sz="1450" dirty="0"/>
          </a:p>
        </p:txBody>
      </p:sp>
      <p:sp>
        <p:nvSpPr>
          <p:cNvPr id="16" name="Shape 13"/>
          <p:cNvSpPr/>
          <p:nvPr/>
        </p:nvSpPr>
        <p:spPr>
          <a:xfrm>
            <a:off x="10680025" y="5507117"/>
            <a:ext cx="22860" cy="656392"/>
          </a:xfrm>
          <a:prstGeom prst="roundRect">
            <a:avLst>
              <a:gd name="adj" fmla="val 344569"/>
            </a:avLst>
          </a:prstGeom>
          <a:solidFill>
            <a:srgbClr val="BCDBD4"/>
          </a:solidFill>
          <a:ln/>
        </p:spPr>
        <p:txBody>
          <a:bodyPr/>
          <a:lstStyle/>
          <a:p>
            <a:endParaRPr lang="en-US"/>
          </a:p>
        </p:txBody>
      </p:sp>
      <p:sp>
        <p:nvSpPr>
          <p:cNvPr id="17" name="Shape 14"/>
          <p:cNvSpPr/>
          <p:nvPr/>
        </p:nvSpPr>
        <p:spPr>
          <a:xfrm>
            <a:off x="10480477" y="5952530"/>
            <a:ext cx="421958" cy="421958"/>
          </a:xfrm>
          <a:prstGeom prst="roundRect">
            <a:avLst>
              <a:gd name="adj" fmla="val 18667"/>
            </a:avLst>
          </a:prstGeom>
          <a:solidFill>
            <a:srgbClr val="D6F5EE"/>
          </a:solidFill>
          <a:ln w="7620">
            <a:solidFill>
              <a:srgbClr val="BCDBD4"/>
            </a:solidFill>
            <a:prstDash val="solid"/>
          </a:ln>
        </p:spPr>
        <p:txBody>
          <a:bodyPr/>
          <a:lstStyle/>
          <a:p>
            <a:endParaRPr lang="en-US"/>
          </a:p>
        </p:txBody>
      </p:sp>
      <p:sp>
        <p:nvSpPr>
          <p:cNvPr id="18" name="Text 15"/>
          <p:cNvSpPr/>
          <p:nvPr/>
        </p:nvSpPr>
        <p:spPr>
          <a:xfrm>
            <a:off x="10573464" y="6022777"/>
            <a:ext cx="235982" cy="281345"/>
          </a:xfrm>
          <a:prstGeom prst="rect">
            <a:avLst/>
          </a:prstGeom>
          <a:noFill/>
          <a:ln/>
        </p:spPr>
        <p:txBody>
          <a:bodyPr wrap="none" lIns="0" tIns="0" rIns="0" bIns="0" rtlCol="0" anchor="t"/>
          <a:lstStyle/>
          <a:p>
            <a:pPr marL="0" indent="0" algn="ctr">
              <a:lnSpc>
                <a:spcPts val="2200"/>
              </a:lnSpc>
              <a:buNone/>
            </a:pPr>
            <a:r>
              <a:rPr lang="en-US" sz="2200" b="1" dirty="0">
                <a:solidFill>
                  <a:srgbClr val="333F70"/>
                </a:solidFill>
                <a:latin typeface="Unbounded Bold" pitchFamily="34" charset="0"/>
                <a:ea typeface="Unbounded Bold" pitchFamily="34" charset="-122"/>
                <a:cs typeface="Unbounded Bold" pitchFamily="34" charset="-120"/>
              </a:rPr>
              <a:t>3</a:t>
            </a:r>
            <a:endParaRPr lang="en-US" sz="2200" dirty="0"/>
          </a:p>
        </p:txBody>
      </p:sp>
      <p:sp>
        <p:nvSpPr>
          <p:cNvPr id="19" name="Text 16"/>
          <p:cNvSpPr/>
          <p:nvPr/>
        </p:nvSpPr>
        <p:spPr>
          <a:xfrm>
            <a:off x="9519285" y="4313992"/>
            <a:ext cx="2344222" cy="293013"/>
          </a:xfrm>
          <a:prstGeom prst="rect">
            <a:avLst/>
          </a:prstGeom>
          <a:noFill/>
          <a:ln/>
        </p:spPr>
        <p:txBody>
          <a:bodyPr wrap="none" lIns="0" tIns="0" rIns="0" bIns="0" rtlCol="0" anchor="t"/>
          <a:lstStyle/>
          <a:p>
            <a:pPr marL="0" indent="0" algn="ctr">
              <a:lnSpc>
                <a:spcPts val="2300"/>
              </a:lnSpc>
              <a:buNone/>
            </a:pPr>
            <a:r>
              <a:rPr lang="en-US" sz="1800" b="1" dirty="0">
                <a:solidFill>
                  <a:srgbClr val="333F70"/>
                </a:solidFill>
                <a:latin typeface="Unbounded Bold" pitchFamily="34" charset="0"/>
                <a:ea typeface="Unbounded Bold" pitchFamily="34" charset="-122"/>
                <a:cs typeface="Unbounded Bold" pitchFamily="34" charset="-120"/>
              </a:rPr>
              <a:t>Controller</a:t>
            </a:r>
            <a:endParaRPr lang="en-US" sz="1800" dirty="0"/>
          </a:p>
        </p:txBody>
      </p:sp>
      <p:sp>
        <p:nvSpPr>
          <p:cNvPr id="20" name="Text 17"/>
          <p:cNvSpPr/>
          <p:nvPr/>
        </p:nvSpPr>
        <p:spPr>
          <a:xfrm>
            <a:off x="7596426" y="4719518"/>
            <a:ext cx="6190059" cy="600075"/>
          </a:xfrm>
          <a:prstGeom prst="rect">
            <a:avLst/>
          </a:prstGeom>
          <a:noFill/>
          <a:ln/>
        </p:spPr>
        <p:txBody>
          <a:bodyPr wrap="square" lIns="0" tIns="0" rIns="0" bIns="0" rtlCol="0" anchor="t"/>
          <a:lstStyle/>
          <a:p>
            <a:pPr marL="0" indent="0" algn="ctr">
              <a:lnSpc>
                <a:spcPts val="2350"/>
              </a:lnSpc>
              <a:buNone/>
            </a:pPr>
            <a:r>
              <a:rPr lang="en-US" sz="1450" dirty="0">
                <a:solidFill>
                  <a:srgbClr val="333F70"/>
                </a:solidFill>
                <a:latin typeface="Open Sans" pitchFamily="34" charset="0"/>
                <a:ea typeface="Open Sans" pitchFamily="34" charset="-122"/>
                <a:cs typeface="Open Sans" pitchFamily="34" charset="-120"/>
              </a:rPr>
              <a:t>Handles user interactions and data requests, facilitating seamless application flow.</a:t>
            </a:r>
            <a:endParaRPr lang="en-US" sz="1450" dirty="0"/>
          </a:p>
        </p:txBody>
      </p:sp>
      <p:sp>
        <p:nvSpPr>
          <p:cNvPr id="21" name="Rectangle 20">
            <a:extLst>
              <a:ext uri="{FF2B5EF4-FFF2-40B4-BE49-F238E27FC236}">
                <a16:creationId xmlns:a16="http://schemas.microsoft.com/office/drawing/2014/main" id="{4F5099FA-223A-402B-F43E-7567E4BFFE06}"/>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6106" y="2727008"/>
            <a:ext cx="4934069" cy="2775466"/>
          </a:xfrm>
          <a:prstGeom prst="rect">
            <a:avLst/>
          </a:prstGeom>
        </p:spPr>
      </p:pic>
      <p:sp>
        <p:nvSpPr>
          <p:cNvPr id="4" name="Text 0"/>
          <p:cNvSpPr/>
          <p:nvPr/>
        </p:nvSpPr>
        <p:spPr>
          <a:xfrm>
            <a:off x="6259473" y="608290"/>
            <a:ext cx="7597854" cy="1380411"/>
          </a:xfrm>
          <a:prstGeom prst="rect">
            <a:avLst/>
          </a:prstGeom>
          <a:noFill/>
          <a:ln/>
        </p:spPr>
        <p:txBody>
          <a:bodyPr wrap="square" lIns="0" tIns="0" rIns="0" bIns="0" rtlCol="0" anchor="t"/>
          <a:lstStyle/>
          <a:p>
            <a:pPr marL="0" indent="0">
              <a:lnSpc>
                <a:spcPts val="5400"/>
              </a:lnSpc>
              <a:buNone/>
            </a:pPr>
            <a:r>
              <a:rPr lang="en-US" sz="4300" b="1" dirty="0">
                <a:solidFill>
                  <a:srgbClr val="333F70"/>
                </a:solidFill>
                <a:latin typeface="Unbounded Bold" pitchFamily="34" charset="0"/>
                <a:ea typeface="Unbounded Bold" pitchFamily="34" charset="-122"/>
                <a:cs typeface="Unbounded Bold" pitchFamily="34" charset="-120"/>
              </a:rPr>
              <a:t>User registration and authentication</a:t>
            </a:r>
            <a:endParaRPr lang="en-US" sz="4300" dirty="0"/>
          </a:p>
        </p:txBody>
      </p:sp>
      <p:pic>
        <p:nvPicPr>
          <p:cNvPr id="5" name="Image 2" descr="preencoded.png"/>
          <p:cNvPicPr>
            <a:picLocks noChangeAspect="1"/>
          </p:cNvPicPr>
          <p:nvPr/>
        </p:nvPicPr>
        <p:blipFill>
          <a:blip r:embed="rId5"/>
          <a:stretch>
            <a:fillRect/>
          </a:stretch>
        </p:blipFill>
        <p:spPr>
          <a:xfrm>
            <a:off x="6259473" y="2319933"/>
            <a:ext cx="1104424" cy="1767126"/>
          </a:xfrm>
          <a:prstGeom prst="rect">
            <a:avLst/>
          </a:prstGeom>
        </p:spPr>
      </p:pic>
      <p:sp>
        <p:nvSpPr>
          <p:cNvPr id="6" name="Text 1"/>
          <p:cNvSpPr/>
          <p:nvPr/>
        </p:nvSpPr>
        <p:spPr>
          <a:xfrm>
            <a:off x="7695128" y="2540794"/>
            <a:ext cx="3039785" cy="345043"/>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Unbounded Bold" pitchFamily="34" charset="0"/>
                <a:ea typeface="Unbounded Bold" pitchFamily="34" charset="-122"/>
                <a:cs typeface="Unbounded Bold" pitchFamily="34" charset="-120"/>
              </a:rPr>
              <a:t>User Registration</a:t>
            </a:r>
            <a:endParaRPr lang="en-US" sz="2150" dirty="0"/>
          </a:p>
        </p:txBody>
      </p:sp>
      <p:sp>
        <p:nvSpPr>
          <p:cNvPr id="7" name="Text 2"/>
          <p:cNvSpPr/>
          <p:nvPr/>
        </p:nvSpPr>
        <p:spPr>
          <a:xfrm>
            <a:off x="7695128" y="3018353"/>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Open Sans" pitchFamily="34" charset="0"/>
                <a:ea typeface="Open Sans" pitchFamily="34" charset="-122"/>
                <a:cs typeface="Open Sans" pitchFamily="34" charset="-120"/>
              </a:rPr>
              <a:t>Allows users to create secure accounts with personalized credentials.</a:t>
            </a:r>
            <a:endParaRPr lang="en-US" sz="1700" dirty="0"/>
          </a:p>
        </p:txBody>
      </p:sp>
      <p:pic>
        <p:nvPicPr>
          <p:cNvPr id="8" name="Image 3" descr="preencoded.png"/>
          <p:cNvPicPr>
            <a:picLocks noChangeAspect="1"/>
          </p:cNvPicPr>
          <p:nvPr/>
        </p:nvPicPr>
        <p:blipFill>
          <a:blip r:embed="rId6"/>
          <a:stretch>
            <a:fillRect/>
          </a:stretch>
        </p:blipFill>
        <p:spPr>
          <a:xfrm>
            <a:off x="6259473" y="4087058"/>
            <a:ext cx="1104424" cy="1767126"/>
          </a:xfrm>
          <a:prstGeom prst="rect">
            <a:avLst/>
          </a:prstGeom>
        </p:spPr>
      </p:pic>
      <p:sp>
        <p:nvSpPr>
          <p:cNvPr id="9" name="Text 3"/>
          <p:cNvSpPr/>
          <p:nvPr/>
        </p:nvSpPr>
        <p:spPr>
          <a:xfrm>
            <a:off x="7695128" y="4307919"/>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Unbounded Bold" pitchFamily="34" charset="0"/>
                <a:ea typeface="Unbounded Bold" pitchFamily="34" charset="-122"/>
                <a:cs typeface="Unbounded Bold" pitchFamily="34" charset="-120"/>
              </a:rPr>
              <a:t>Authentication</a:t>
            </a:r>
            <a:endParaRPr lang="en-US" sz="2150" dirty="0"/>
          </a:p>
        </p:txBody>
      </p:sp>
      <p:sp>
        <p:nvSpPr>
          <p:cNvPr id="10" name="Text 4"/>
          <p:cNvSpPr/>
          <p:nvPr/>
        </p:nvSpPr>
        <p:spPr>
          <a:xfrm>
            <a:off x="7695128" y="4785479"/>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Open Sans" pitchFamily="34" charset="0"/>
                <a:ea typeface="Open Sans" pitchFamily="34" charset="-122"/>
                <a:cs typeface="Open Sans" pitchFamily="34" charset="-120"/>
              </a:rPr>
              <a:t>Verifies user identity and grants access to authorized features.</a:t>
            </a:r>
            <a:endParaRPr lang="en-US" sz="1700" dirty="0"/>
          </a:p>
        </p:txBody>
      </p:sp>
      <p:pic>
        <p:nvPicPr>
          <p:cNvPr id="11" name="Image 4" descr="preencoded.png"/>
          <p:cNvPicPr>
            <a:picLocks noChangeAspect="1"/>
          </p:cNvPicPr>
          <p:nvPr/>
        </p:nvPicPr>
        <p:blipFill>
          <a:blip r:embed="rId7"/>
          <a:stretch>
            <a:fillRect/>
          </a:stretch>
        </p:blipFill>
        <p:spPr>
          <a:xfrm>
            <a:off x="6259473" y="5854184"/>
            <a:ext cx="1104424" cy="1767126"/>
          </a:xfrm>
          <a:prstGeom prst="rect">
            <a:avLst/>
          </a:prstGeom>
        </p:spPr>
      </p:pic>
      <p:sp>
        <p:nvSpPr>
          <p:cNvPr id="12" name="Text 5"/>
          <p:cNvSpPr/>
          <p:nvPr/>
        </p:nvSpPr>
        <p:spPr>
          <a:xfrm>
            <a:off x="7695128" y="6075045"/>
            <a:ext cx="3290411" cy="345043"/>
          </a:xfrm>
          <a:prstGeom prst="rect">
            <a:avLst/>
          </a:prstGeom>
          <a:noFill/>
          <a:ln/>
        </p:spPr>
        <p:txBody>
          <a:bodyPr wrap="none" lIns="0" tIns="0" rIns="0" bIns="0" rtlCol="0" anchor="t"/>
          <a:lstStyle/>
          <a:p>
            <a:pPr marL="0" indent="0" algn="l">
              <a:lnSpc>
                <a:spcPts val="2700"/>
              </a:lnSpc>
              <a:buNone/>
            </a:pPr>
            <a:r>
              <a:rPr lang="en-US" sz="2150" b="1" dirty="0">
                <a:solidFill>
                  <a:srgbClr val="333F70"/>
                </a:solidFill>
                <a:latin typeface="Unbounded Bold" pitchFamily="34" charset="0"/>
                <a:ea typeface="Unbounded Bold" pitchFamily="34" charset="-122"/>
                <a:cs typeface="Unbounded Bold" pitchFamily="34" charset="-120"/>
              </a:rPr>
              <a:t>Role-Based Access</a:t>
            </a:r>
            <a:endParaRPr lang="en-US" sz="2150" dirty="0"/>
          </a:p>
        </p:txBody>
      </p:sp>
      <p:sp>
        <p:nvSpPr>
          <p:cNvPr id="13" name="Text 6"/>
          <p:cNvSpPr/>
          <p:nvPr/>
        </p:nvSpPr>
        <p:spPr>
          <a:xfrm>
            <a:off x="7695128" y="655260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333F70"/>
                </a:solidFill>
                <a:latin typeface="Open Sans" pitchFamily="34" charset="0"/>
                <a:ea typeface="Open Sans" pitchFamily="34" charset="-122"/>
                <a:cs typeface="Open Sans" pitchFamily="34" charset="-120"/>
              </a:rPr>
              <a:t>Limits access to specific features based on user roles, ensuring data security.</a:t>
            </a:r>
            <a:endParaRPr lang="en-US" sz="1700" dirty="0"/>
          </a:p>
        </p:txBody>
      </p:sp>
      <p:sp>
        <p:nvSpPr>
          <p:cNvPr id="14" name="Rectangle 13">
            <a:extLst>
              <a:ext uri="{FF2B5EF4-FFF2-40B4-BE49-F238E27FC236}">
                <a16:creationId xmlns:a16="http://schemas.microsoft.com/office/drawing/2014/main" id="{6AA0D040-55D8-55EC-4BD2-EBBA57CF059F}"/>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72647"/>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Patient management functionality</a:t>
            </a:r>
            <a:endParaRPr lang="en-US" sz="4450" dirty="0"/>
          </a:p>
        </p:txBody>
      </p:sp>
      <p:sp>
        <p:nvSpPr>
          <p:cNvPr id="4" name="Shape 1"/>
          <p:cNvSpPr/>
          <p:nvPr/>
        </p:nvSpPr>
        <p:spPr>
          <a:xfrm>
            <a:off x="793790" y="3639145"/>
            <a:ext cx="7556421" cy="3417808"/>
          </a:xfrm>
          <a:prstGeom prst="roundRect">
            <a:avLst>
              <a:gd name="adj" fmla="val 2787"/>
            </a:avLst>
          </a:prstGeom>
          <a:noFill/>
          <a:ln w="7620">
            <a:solidFill>
              <a:srgbClr val="000000">
                <a:alpha val="8000"/>
              </a:srgbClr>
            </a:solidFill>
            <a:prstDash val="solid"/>
          </a:ln>
        </p:spPr>
        <p:txBody>
          <a:bodyPr/>
          <a:lstStyle/>
          <a:p>
            <a:endParaRPr lang="en-US"/>
          </a:p>
        </p:txBody>
      </p:sp>
      <p:sp>
        <p:nvSpPr>
          <p:cNvPr id="5" name="Shape 2"/>
          <p:cNvSpPr/>
          <p:nvPr/>
        </p:nvSpPr>
        <p:spPr>
          <a:xfrm>
            <a:off x="801410" y="3646765"/>
            <a:ext cx="7541181" cy="1013222"/>
          </a:xfrm>
          <a:prstGeom prst="rect">
            <a:avLst/>
          </a:prstGeom>
          <a:solidFill>
            <a:srgbClr val="FFFFFF">
              <a:alpha val="4000"/>
            </a:srgbClr>
          </a:solidFill>
          <a:ln/>
        </p:spPr>
        <p:txBody>
          <a:bodyPr/>
          <a:lstStyle/>
          <a:p>
            <a:endParaRPr lang="en-US"/>
          </a:p>
        </p:txBody>
      </p:sp>
      <p:sp>
        <p:nvSpPr>
          <p:cNvPr id="6" name="Text 3"/>
          <p:cNvSpPr/>
          <p:nvPr/>
        </p:nvSpPr>
        <p:spPr>
          <a:xfrm>
            <a:off x="1028224" y="3790474"/>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Demographics</a:t>
            </a:r>
            <a:endParaRPr lang="en-US" sz="1750" dirty="0"/>
          </a:p>
        </p:txBody>
      </p:sp>
      <p:sp>
        <p:nvSpPr>
          <p:cNvPr id="7" name="Text 4"/>
          <p:cNvSpPr/>
          <p:nvPr/>
        </p:nvSpPr>
        <p:spPr>
          <a:xfrm>
            <a:off x="4802624" y="3790474"/>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Name, Address, Contact Information</a:t>
            </a:r>
            <a:endParaRPr lang="en-US" sz="1750" dirty="0"/>
          </a:p>
        </p:txBody>
      </p:sp>
      <p:sp>
        <p:nvSpPr>
          <p:cNvPr id="8" name="Shape 5"/>
          <p:cNvSpPr/>
          <p:nvPr/>
        </p:nvSpPr>
        <p:spPr>
          <a:xfrm>
            <a:off x="801410" y="4659987"/>
            <a:ext cx="7541181" cy="1013222"/>
          </a:xfrm>
          <a:prstGeom prst="rect">
            <a:avLst/>
          </a:prstGeom>
          <a:solidFill>
            <a:srgbClr val="000000">
              <a:alpha val="4000"/>
            </a:srgbClr>
          </a:solidFill>
          <a:ln/>
        </p:spPr>
        <p:txBody>
          <a:bodyPr/>
          <a:lstStyle/>
          <a:p>
            <a:endParaRPr lang="en-US"/>
          </a:p>
        </p:txBody>
      </p:sp>
      <p:sp>
        <p:nvSpPr>
          <p:cNvPr id="9" name="Text 6"/>
          <p:cNvSpPr/>
          <p:nvPr/>
        </p:nvSpPr>
        <p:spPr>
          <a:xfrm>
            <a:off x="1028224" y="4803696"/>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Medical History</a:t>
            </a:r>
            <a:endParaRPr lang="en-US" sz="1750" dirty="0"/>
          </a:p>
        </p:txBody>
      </p:sp>
      <p:sp>
        <p:nvSpPr>
          <p:cNvPr id="10" name="Text 7"/>
          <p:cNvSpPr/>
          <p:nvPr/>
        </p:nvSpPr>
        <p:spPr>
          <a:xfrm>
            <a:off x="4802624" y="4803696"/>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Past illnesses, surgeries, allergies, and medications.</a:t>
            </a:r>
            <a:endParaRPr lang="en-US" sz="1750" dirty="0"/>
          </a:p>
        </p:txBody>
      </p:sp>
      <p:sp>
        <p:nvSpPr>
          <p:cNvPr id="11" name="Shape 8"/>
          <p:cNvSpPr/>
          <p:nvPr/>
        </p:nvSpPr>
        <p:spPr>
          <a:xfrm>
            <a:off x="801410" y="5673209"/>
            <a:ext cx="7541181" cy="1376124"/>
          </a:xfrm>
          <a:prstGeom prst="rect">
            <a:avLst/>
          </a:prstGeom>
          <a:solidFill>
            <a:srgbClr val="FFFFFF">
              <a:alpha val="4000"/>
            </a:srgbClr>
          </a:solidFill>
          <a:ln/>
        </p:spPr>
        <p:txBody>
          <a:bodyPr/>
          <a:lstStyle/>
          <a:p>
            <a:endParaRPr lang="en-US"/>
          </a:p>
        </p:txBody>
      </p:sp>
      <p:sp>
        <p:nvSpPr>
          <p:cNvPr id="12" name="Text 9"/>
          <p:cNvSpPr/>
          <p:nvPr/>
        </p:nvSpPr>
        <p:spPr>
          <a:xfrm>
            <a:off x="1028224" y="581691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Treatment Plans</a:t>
            </a:r>
            <a:endParaRPr lang="en-US" sz="1750" dirty="0"/>
          </a:p>
        </p:txBody>
      </p:sp>
      <p:sp>
        <p:nvSpPr>
          <p:cNvPr id="13" name="Text 10"/>
          <p:cNvSpPr/>
          <p:nvPr/>
        </p:nvSpPr>
        <p:spPr>
          <a:xfrm>
            <a:off x="4802624" y="5816918"/>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Customized treatment plans, progress notes, and medical records.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4" name="Text 1"/>
          <p:cNvSpPr/>
          <p:nvPr/>
        </p:nvSpPr>
        <p:spPr>
          <a:xfrm>
            <a:off x="706635" y="609362"/>
            <a:ext cx="13705555" cy="767120"/>
          </a:xfrm>
          <a:prstGeom prst="rect">
            <a:avLst/>
          </a:prstGeom>
          <a:noFill/>
          <a:ln/>
        </p:spPr>
        <p:txBody>
          <a:bodyPr wrap="square" lIns="0" tIns="0" rIns="0" bIns="0" rtlCol="0" anchor="t"/>
          <a:lstStyle/>
          <a:p>
            <a:pPr marL="0" indent="0">
              <a:lnSpc>
                <a:spcPts val="4950"/>
              </a:lnSpc>
              <a:buNone/>
            </a:pPr>
            <a:r>
              <a:rPr lang="en-US" sz="3950" b="1" dirty="0">
                <a:solidFill>
                  <a:srgbClr val="333F70"/>
                </a:solidFill>
                <a:latin typeface="Unbounded Bold" pitchFamily="34" charset="0"/>
                <a:ea typeface="Unbounded Bold" pitchFamily="34" charset="-122"/>
                <a:cs typeface="Unbounded Bold" pitchFamily="34" charset="-120"/>
              </a:rPr>
              <a:t>Scheduling and appointment management</a:t>
            </a:r>
            <a:endParaRPr lang="en-US" sz="3950" dirty="0"/>
          </a:p>
        </p:txBody>
      </p:sp>
      <p:pic>
        <p:nvPicPr>
          <p:cNvPr id="5" name="Image 1" descr="preencoded.png"/>
          <p:cNvPicPr>
            <a:picLocks noChangeAspect="1"/>
          </p:cNvPicPr>
          <p:nvPr/>
        </p:nvPicPr>
        <p:blipFill>
          <a:blip r:embed="rId3"/>
          <a:stretch>
            <a:fillRect/>
          </a:stretch>
        </p:blipFill>
        <p:spPr>
          <a:xfrm>
            <a:off x="637784" y="1749243"/>
            <a:ext cx="642410" cy="642410"/>
          </a:xfrm>
          <a:prstGeom prst="rect">
            <a:avLst/>
          </a:prstGeom>
        </p:spPr>
      </p:pic>
      <p:sp>
        <p:nvSpPr>
          <p:cNvPr id="6" name="Text 2"/>
          <p:cNvSpPr/>
          <p:nvPr/>
        </p:nvSpPr>
        <p:spPr>
          <a:xfrm>
            <a:off x="617539" y="2547504"/>
            <a:ext cx="4910428" cy="444879"/>
          </a:xfrm>
          <a:prstGeom prst="rect">
            <a:avLst/>
          </a:prstGeom>
          <a:noFill/>
          <a:ln/>
        </p:spPr>
        <p:txBody>
          <a:bodyPr wrap="square" lIns="0" tIns="0" rIns="0" bIns="0" rtlCol="0" anchor="t"/>
          <a:lstStyle/>
          <a:p>
            <a:pPr marL="0" indent="0" algn="l">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Appointment Scheduling</a:t>
            </a:r>
            <a:endParaRPr lang="en-US" sz="1950" dirty="0"/>
          </a:p>
        </p:txBody>
      </p:sp>
      <p:sp>
        <p:nvSpPr>
          <p:cNvPr id="7" name="Text 3"/>
          <p:cNvSpPr/>
          <p:nvPr/>
        </p:nvSpPr>
        <p:spPr>
          <a:xfrm>
            <a:off x="617539" y="3157425"/>
            <a:ext cx="4338925" cy="933243"/>
          </a:xfrm>
          <a:prstGeom prst="rect">
            <a:avLst/>
          </a:prstGeom>
          <a:noFill/>
          <a:ln/>
        </p:spPr>
        <p:txBody>
          <a:bodyPr wrap="square" lIns="0" tIns="0" rIns="0" bIns="0" rtlCol="0" anchor="t"/>
          <a:lstStyle/>
          <a:p>
            <a:pPr marL="0" indent="0" algn="l">
              <a:lnSpc>
                <a:spcPts val="2500"/>
              </a:lnSpc>
              <a:buNone/>
            </a:pPr>
            <a:r>
              <a:rPr lang="en-US" dirty="0">
                <a:solidFill>
                  <a:srgbClr val="333F70"/>
                </a:solidFill>
                <a:latin typeface="Open Sans" pitchFamily="34" charset="0"/>
                <a:ea typeface="Open Sans" pitchFamily="34" charset="-122"/>
                <a:cs typeface="Open Sans" pitchFamily="34" charset="-120"/>
              </a:rPr>
              <a:t>Enables efficient appointment booking, ensuring timely access to care.</a:t>
            </a:r>
            <a:endParaRPr lang="en-US" dirty="0"/>
          </a:p>
        </p:txBody>
      </p:sp>
      <p:pic>
        <p:nvPicPr>
          <p:cNvPr id="8" name="Image 2" descr="preencoded.png"/>
          <p:cNvPicPr>
            <a:picLocks noChangeAspect="1"/>
          </p:cNvPicPr>
          <p:nvPr/>
        </p:nvPicPr>
        <p:blipFill>
          <a:blip r:embed="rId4"/>
          <a:stretch>
            <a:fillRect/>
          </a:stretch>
        </p:blipFill>
        <p:spPr>
          <a:xfrm>
            <a:off x="6853407" y="1749243"/>
            <a:ext cx="640080" cy="640080"/>
          </a:xfrm>
          <a:prstGeom prst="rect">
            <a:avLst/>
          </a:prstGeom>
        </p:spPr>
      </p:pic>
      <p:sp>
        <p:nvSpPr>
          <p:cNvPr id="9" name="Text 4"/>
          <p:cNvSpPr/>
          <p:nvPr/>
        </p:nvSpPr>
        <p:spPr>
          <a:xfrm>
            <a:off x="6853407" y="2489117"/>
            <a:ext cx="3300694" cy="430862"/>
          </a:xfrm>
          <a:prstGeom prst="rect">
            <a:avLst/>
          </a:prstGeom>
          <a:noFill/>
          <a:ln/>
        </p:spPr>
        <p:txBody>
          <a:bodyPr wrap="none" lIns="0" tIns="0" rIns="0" bIns="0" rtlCol="0" anchor="t"/>
          <a:lstStyle/>
          <a:p>
            <a:pPr marL="0" indent="0" algn="l">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Reminders</a:t>
            </a:r>
            <a:endParaRPr lang="en-US" sz="1950" dirty="0"/>
          </a:p>
        </p:txBody>
      </p:sp>
      <p:sp>
        <p:nvSpPr>
          <p:cNvPr id="10" name="Text 5"/>
          <p:cNvSpPr/>
          <p:nvPr/>
        </p:nvSpPr>
        <p:spPr>
          <a:xfrm>
            <a:off x="6853407" y="3035162"/>
            <a:ext cx="4857148" cy="882212"/>
          </a:xfrm>
          <a:prstGeom prst="rect">
            <a:avLst/>
          </a:prstGeom>
          <a:noFill/>
          <a:ln/>
        </p:spPr>
        <p:txBody>
          <a:bodyPr wrap="square" lIns="0" tIns="0" rIns="0" bIns="0" rtlCol="0" anchor="t"/>
          <a:lstStyle/>
          <a:p>
            <a:pPr marL="0" indent="0" algn="l">
              <a:lnSpc>
                <a:spcPts val="2500"/>
              </a:lnSpc>
              <a:buNone/>
            </a:pPr>
            <a:r>
              <a:rPr lang="en-US" dirty="0">
                <a:solidFill>
                  <a:srgbClr val="333F70"/>
                </a:solidFill>
                <a:latin typeface="Open Sans" pitchFamily="34" charset="0"/>
                <a:ea typeface="Open Sans" pitchFamily="34" charset="-122"/>
                <a:cs typeface="Open Sans" pitchFamily="34" charset="-120"/>
              </a:rPr>
              <a:t>Sends automated appointment reminders to patients and staff.</a:t>
            </a:r>
            <a:endParaRPr lang="en-US" dirty="0"/>
          </a:p>
        </p:txBody>
      </p:sp>
      <p:pic>
        <p:nvPicPr>
          <p:cNvPr id="11" name="Image 3" descr="preencoded.png"/>
          <p:cNvPicPr>
            <a:picLocks noChangeAspect="1"/>
          </p:cNvPicPr>
          <p:nvPr/>
        </p:nvPicPr>
        <p:blipFill>
          <a:blip r:embed="rId5"/>
          <a:stretch>
            <a:fillRect/>
          </a:stretch>
        </p:blipFill>
        <p:spPr>
          <a:xfrm>
            <a:off x="706636" y="4853819"/>
            <a:ext cx="640080" cy="640080"/>
          </a:xfrm>
          <a:prstGeom prst="rect">
            <a:avLst/>
          </a:prstGeom>
        </p:spPr>
      </p:pic>
      <p:sp>
        <p:nvSpPr>
          <p:cNvPr id="12" name="Text 6"/>
          <p:cNvSpPr/>
          <p:nvPr/>
        </p:nvSpPr>
        <p:spPr>
          <a:xfrm>
            <a:off x="706635" y="5589383"/>
            <a:ext cx="3289451" cy="374999"/>
          </a:xfrm>
          <a:prstGeom prst="rect">
            <a:avLst/>
          </a:prstGeom>
          <a:noFill/>
          <a:ln/>
        </p:spPr>
        <p:txBody>
          <a:bodyPr wrap="none" lIns="0" tIns="0" rIns="0" bIns="0" rtlCol="0" anchor="t"/>
          <a:lstStyle/>
          <a:p>
            <a:pPr marL="0" indent="0" algn="l">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Location Tracking</a:t>
            </a:r>
            <a:endParaRPr lang="en-US" sz="1950" dirty="0"/>
          </a:p>
        </p:txBody>
      </p:sp>
      <p:sp>
        <p:nvSpPr>
          <p:cNvPr id="13" name="Text 7"/>
          <p:cNvSpPr/>
          <p:nvPr/>
        </p:nvSpPr>
        <p:spPr>
          <a:xfrm>
            <a:off x="706635" y="6059866"/>
            <a:ext cx="4249829" cy="646033"/>
          </a:xfrm>
          <a:prstGeom prst="rect">
            <a:avLst/>
          </a:prstGeom>
          <a:noFill/>
          <a:ln/>
        </p:spPr>
        <p:txBody>
          <a:bodyPr wrap="square" lIns="0" tIns="0" rIns="0" bIns="0" rtlCol="0" anchor="t"/>
          <a:lstStyle/>
          <a:p>
            <a:pPr marL="0" indent="0" algn="l">
              <a:lnSpc>
                <a:spcPts val="2500"/>
              </a:lnSpc>
              <a:buNone/>
            </a:pPr>
            <a:r>
              <a:rPr lang="en-US" dirty="0">
                <a:solidFill>
                  <a:srgbClr val="333F70"/>
                </a:solidFill>
                <a:latin typeface="Open Sans" pitchFamily="34" charset="0"/>
                <a:ea typeface="Open Sans" pitchFamily="34" charset="-122"/>
                <a:cs typeface="Open Sans" pitchFamily="34" charset="-120"/>
              </a:rPr>
              <a:t>Provides real-time location information for patients and staff.</a:t>
            </a:r>
            <a:endParaRPr lang="en-US" dirty="0"/>
          </a:p>
        </p:txBody>
      </p:sp>
      <p:pic>
        <p:nvPicPr>
          <p:cNvPr id="14" name="Image 4" descr="preencoded.png"/>
          <p:cNvPicPr>
            <a:picLocks noChangeAspect="1"/>
          </p:cNvPicPr>
          <p:nvPr/>
        </p:nvPicPr>
        <p:blipFill>
          <a:blip r:embed="rId6"/>
          <a:stretch>
            <a:fillRect/>
          </a:stretch>
        </p:blipFill>
        <p:spPr>
          <a:xfrm>
            <a:off x="6935262" y="4989199"/>
            <a:ext cx="504706" cy="504706"/>
          </a:xfrm>
          <a:prstGeom prst="rect">
            <a:avLst/>
          </a:prstGeom>
        </p:spPr>
      </p:pic>
      <p:sp>
        <p:nvSpPr>
          <p:cNvPr id="15" name="Text 8"/>
          <p:cNvSpPr/>
          <p:nvPr/>
        </p:nvSpPr>
        <p:spPr>
          <a:xfrm>
            <a:off x="6853406" y="5432848"/>
            <a:ext cx="4441511" cy="455787"/>
          </a:xfrm>
          <a:prstGeom prst="rect">
            <a:avLst/>
          </a:prstGeom>
          <a:noFill/>
          <a:ln/>
        </p:spPr>
        <p:txBody>
          <a:bodyPr wrap="square" lIns="0" tIns="0" rIns="0" bIns="0" rtlCol="0" anchor="t"/>
          <a:lstStyle/>
          <a:p>
            <a:pPr marL="0" indent="0" algn="l">
              <a:lnSpc>
                <a:spcPts val="2450"/>
              </a:lnSpc>
              <a:buNone/>
            </a:pPr>
            <a:r>
              <a:rPr lang="en-US" sz="1950" b="1" dirty="0">
                <a:solidFill>
                  <a:srgbClr val="333F70"/>
                </a:solidFill>
                <a:latin typeface="Unbounded Bold" pitchFamily="34" charset="0"/>
                <a:ea typeface="Unbounded Bold" pitchFamily="34" charset="-122"/>
                <a:cs typeface="Unbounded Bold" pitchFamily="34" charset="-120"/>
              </a:rPr>
              <a:t>Appointment Confirmation</a:t>
            </a:r>
            <a:endParaRPr lang="en-US" sz="1950" dirty="0"/>
          </a:p>
        </p:txBody>
      </p:sp>
      <p:sp>
        <p:nvSpPr>
          <p:cNvPr id="16" name="Text 9"/>
          <p:cNvSpPr/>
          <p:nvPr/>
        </p:nvSpPr>
        <p:spPr>
          <a:xfrm>
            <a:off x="6853407" y="6009267"/>
            <a:ext cx="4638883" cy="646033"/>
          </a:xfrm>
          <a:prstGeom prst="rect">
            <a:avLst/>
          </a:prstGeom>
          <a:noFill/>
          <a:ln/>
        </p:spPr>
        <p:txBody>
          <a:bodyPr wrap="square" lIns="0" tIns="0" rIns="0" bIns="0" rtlCol="0" anchor="t"/>
          <a:lstStyle/>
          <a:p>
            <a:pPr marL="0" indent="0" algn="l">
              <a:lnSpc>
                <a:spcPts val="2500"/>
              </a:lnSpc>
              <a:buNone/>
            </a:pPr>
            <a:r>
              <a:rPr lang="en-US" dirty="0">
                <a:solidFill>
                  <a:srgbClr val="333F70"/>
                </a:solidFill>
                <a:latin typeface="Open Sans" pitchFamily="34" charset="0"/>
                <a:ea typeface="Open Sans" pitchFamily="34" charset="-122"/>
                <a:cs typeface="Open Sans" pitchFamily="34" charset="-120"/>
              </a:rPr>
              <a:t>Confirms appointments and sends updates to patients and staff.</a:t>
            </a:r>
            <a:endParaRPr lang="en-US" dirty="0"/>
          </a:p>
        </p:txBody>
      </p:sp>
      <p:sp>
        <p:nvSpPr>
          <p:cNvPr id="17" name="Rectangle 16">
            <a:extLst>
              <a:ext uri="{FF2B5EF4-FFF2-40B4-BE49-F238E27FC236}">
                <a16:creationId xmlns:a16="http://schemas.microsoft.com/office/drawing/2014/main" id="{0356C853-7DD9-C3C8-E696-E8A10C76F57D}"/>
              </a:ext>
            </a:extLst>
          </p:cNvPr>
          <p:cNvSpPr/>
          <p:nvPr/>
        </p:nvSpPr>
        <p:spPr>
          <a:xfrm>
            <a:off x="12874336" y="7710054"/>
            <a:ext cx="1756064" cy="51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73994"/>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Reporting and analytics dashboard</a:t>
            </a:r>
            <a:endParaRPr lang="en-US" sz="4450" dirty="0"/>
          </a:p>
        </p:txBody>
      </p:sp>
      <p:sp>
        <p:nvSpPr>
          <p:cNvPr id="4" name="Shape 1"/>
          <p:cNvSpPr/>
          <p:nvPr/>
        </p:nvSpPr>
        <p:spPr>
          <a:xfrm>
            <a:off x="793790" y="3486864"/>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5" name="Text 2"/>
          <p:cNvSpPr/>
          <p:nvPr/>
        </p:nvSpPr>
        <p:spPr>
          <a:xfrm>
            <a:off x="960477" y="3571875"/>
            <a:ext cx="176927"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6" name="Text 3"/>
          <p:cNvSpPr/>
          <p:nvPr/>
        </p:nvSpPr>
        <p:spPr>
          <a:xfrm>
            <a:off x="1530906" y="3486864"/>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Patient Flow Analysis</a:t>
            </a:r>
            <a:endParaRPr lang="en-US" sz="2200" dirty="0"/>
          </a:p>
        </p:txBody>
      </p:sp>
      <p:sp>
        <p:nvSpPr>
          <p:cNvPr id="7" name="Text 4"/>
          <p:cNvSpPr/>
          <p:nvPr/>
        </p:nvSpPr>
        <p:spPr>
          <a:xfrm>
            <a:off x="1530906" y="4331613"/>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Tracks patient admissions, discharges, and waiting times.</a:t>
            </a:r>
            <a:endParaRPr lang="en-US" sz="1750" dirty="0"/>
          </a:p>
        </p:txBody>
      </p:sp>
      <p:sp>
        <p:nvSpPr>
          <p:cNvPr id="8" name="Shape 5"/>
          <p:cNvSpPr/>
          <p:nvPr/>
        </p:nvSpPr>
        <p:spPr>
          <a:xfrm>
            <a:off x="4685467" y="3486864"/>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9" name="Text 6"/>
          <p:cNvSpPr/>
          <p:nvPr/>
        </p:nvSpPr>
        <p:spPr>
          <a:xfrm>
            <a:off x="4798576" y="3571875"/>
            <a:ext cx="284083"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0" name="Text 7"/>
          <p:cNvSpPr/>
          <p:nvPr/>
        </p:nvSpPr>
        <p:spPr>
          <a:xfrm>
            <a:off x="5422583" y="3486864"/>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Resource Utilization</a:t>
            </a:r>
            <a:endParaRPr lang="en-US" sz="2200" dirty="0"/>
          </a:p>
        </p:txBody>
      </p:sp>
      <p:sp>
        <p:nvSpPr>
          <p:cNvPr id="11" name="Text 8"/>
          <p:cNvSpPr/>
          <p:nvPr/>
        </p:nvSpPr>
        <p:spPr>
          <a:xfrm>
            <a:off x="5422583" y="4331613"/>
            <a:ext cx="2927747" cy="1088708"/>
          </a:xfrm>
          <a:prstGeom prst="rect">
            <a:avLst/>
          </a:prstGeom>
          <a:noFill/>
          <a:ln/>
        </p:spPr>
        <p:txBody>
          <a:bodyPr wrap="squar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Monitors bed occupancy, staff availability, and equipment usage.</a:t>
            </a:r>
            <a:endParaRPr lang="en-US" sz="1750" dirty="0"/>
          </a:p>
        </p:txBody>
      </p:sp>
      <p:sp>
        <p:nvSpPr>
          <p:cNvPr id="12" name="Shape 9"/>
          <p:cNvSpPr/>
          <p:nvPr/>
        </p:nvSpPr>
        <p:spPr>
          <a:xfrm>
            <a:off x="793790" y="5902285"/>
            <a:ext cx="510302" cy="510302"/>
          </a:xfrm>
          <a:prstGeom prst="roundRect">
            <a:avLst>
              <a:gd name="adj" fmla="val 18669"/>
            </a:avLst>
          </a:prstGeom>
          <a:solidFill>
            <a:srgbClr val="D6F5EE"/>
          </a:solidFill>
          <a:ln w="7620">
            <a:solidFill>
              <a:srgbClr val="BCDBD4"/>
            </a:solidFill>
            <a:prstDash val="solid"/>
          </a:ln>
        </p:spPr>
        <p:txBody>
          <a:bodyPr/>
          <a:lstStyle/>
          <a:p>
            <a:endParaRPr lang="en-US"/>
          </a:p>
        </p:txBody>
      </p:sp>
      <p:sp>
        <p:nvSpPr>
          <p:cNvPr id="13" name="Text 10"/>
          <p:cNvSpPr/>
          <p:nvPr/>
        </p:nvSpPr>
        <p:spPr>
          <a:xfrm>
            <a:off x="906185" y="5987296"/>
            <a:ext cx="285512" cy="340281"/>
          </a:xfrm>
          <a:prstGeom prst="rect">
            <a:avLst/>
          </a:prstGeom>
          <a:noFill/>
          <a:ln/>
        </p:spPr>
        <p:txBody>
          <a:bodyPr wrap="none" lIns="0" tIns="0" rIns="0" bIns="0" rtlCol="0" anchor="t"/>
          <a:lstStyle/>
          <a:p>
            <a:pPr marL="0" indent="0" algn="ctr">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4" name="Text 11"/>
          <p:cNvSpPr/>
          <p:nvPr/>
        </p:nvSpPr>
        <p:spPr>
          <a:xfrm>
            <a:off x="1530906" y="5902285"/>
            <a:ext cx="4045982" cy="354330"/>
          </a:xfrm>
          <a:prstGeom prst="rect">
            <a:avLst/>
          </a:prstGeom>
          <a:noFill/>
          <a:ln/>
        </p:spPr>
        <p:txBody>
          <a:bodyPr wrap="none" lIns="0" tIns="0" rIns="0" bIns="0" rtlCol="0" anchor="t"/>
          <a:lstStyle/>
          <a:p>
            <a:pPr marL="0" indent="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Financial Performance</a:t>
            </a:r>
            <a:endParaRPr lang="en-US" sz="2200" dirty="0"/>
          </a:p>
        </p:txBody>
      </p:sp>
      <p:sp>
        <p:nvSpPr>
          <p:cNvPr id="15" name="Text 12"/>
          <p:cNvSpPr/>
          <p:nvPr/>
        </p:nvSpPr>
        <p:spPr>
          <a:xfrm>
            <a:off x="1530906" y="6392704"/>
            <a:ext cx="6819305" cy="362903"/>
          </a:xfrm>
          <a:prstGeom prst="rect">
            <a:avLst/>
          </a:prstGeom>
          <a:noFill/>
          <a:ln/>
        </p:spPr>
        <p:txBody>
          <a:bodyPr wrap="none" lIns="0" tIns="0" rIns="0" bIns="0" rtlCol="0" anchor="t"/>
          <a:lstStyle/>
          <a:p>
            <a:pPr marL="0" indent="0">
              <a:lnSpc>
                <a:spcPts val="2850"/>
              </a:lnSpc>
              <a:buNone/>
            </a:pPr>
            <a:r>
              <a:rPr lang="en-US" sz="1750" dirty="0">
                <a:solidFill>
                  <a:srgbClr val="333F70"/>
                </a:solidFill>
                <a:latin typeface="Open Sans" pitchFamily="34" charset="0"/>
                <a:ea typeface="Open Sans" pitchFamily="34" charset="-122"/>
                <a:cs typeface="Open Sans" pitchFamily="34" charset="-120"/>
              </a:rPr>
              <a:t>Provides insights into revenue, expenses, and billing cycles.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TotalTime>
  <Words>615</Words>
  <Application>Microsoft Office PowerPoint</Application>
  <PresentationFormat>Custom</PresentationFormat>
  <Paragraphs>88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Open Sans</vt:lpstr>
      <vt:lpstr>Arial</vt:lpstr>
      <vt:lpstr>Unbounded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ismail</cp:lastModifiedBy>
  <cp:revision>5</cp:revision>
  <dcterms:created xsi:type="dcterms:W3CDTF">2024-10-13T15:45:12Z</dcterms:created>
  <dcterms:modified xsi:type="dcterms:W3CDTF">2024-10-13T19:15:22Z</dcterms:modified>
</cp:coreProperties>
</file>